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1" r:id="rId1"/>
    <p:sldMasterId id="2147483802" r:id="rId2"/>
  </p:sldMasterIdLst>
  <p:notesMasterIdLst>
    <p:notesMasterId r:id="rId33"/>
  </p:notesMasterIdLst>
  <p:sldIdLst>
    <p:sldId id="659" r:id="rId3"/>
    <p:sldId id="345" r:id="rId4"/>
    <p:sldId id="664" r:id="rId5"/>
    <p:sldId id="665" r:id="rId6"/>
    <p:sldId id="622" r:id="rId7"/>
    <p:sldId id="624" r:id="rId8"/>
    <p:sldId id="676" r:id="rId9"/>
    <p:sldId id="629" r:id="rId10"/>
    <p:sldId id="630" r:id="rId11"/>
    <p:sldId id="631" r:id="rId12"/>
    <p:sldId id="632" r:id="rId13"/>
    <p:sldId id="633" r:id="rId14"/>
    <p:sldId id="634" r:id="rId15"/>
    <p:sldId id="658" r:id="rId16"/>
    <p:sldId id="635" r:id="rId17"/>
    <p:sldId id="636" r:id="rId18"/>
    <p:sldId id="637" r:id="rId19"/>
    <p:sldId id="677" r:id="rId20"/>
    <p:sldId id="638" r:id="rId21"/>
    <p:sldId id="640" r:id="rId22"/>
    <p:sldId id="666" r:id="rId23"/>
    <p:sldId id="675" r:id="rId24"/>
    <p:sldId id="653" r:id="rId25"/>
    <p:sldId id="667" r:id="rId26"/>
    <p:sldId id="668" r:id="rId27"/>
    <p:sldId id="674" r:id="rId28"/>
    <p:sldId id="678" r:id="rId29"/>
    <p:sldId id="648" r:id="rId30"/>
    <p:sldId id="623" r:id="rId31"/>
    <p:sldId id="663" r:id="rId32"/>
  </p:sldIdLst>
  <p:sldSz cx="12192000" cy="6858000"/>
  <p:notesSz cx="6858000" cy="9144000"/>
  <p:embeddedFontLst>
    <p:embeddedFont>
      <p:font typeface="Arial Black" panose="020B0604020202020204" pitchFamily="34" charset="0"/>
      <p:bold r:id="rId34"/>
    </p:embeddedFont>
    <p:embeddedFont>
      <p:font typeface="IBM Plex Sans" panose="020B05030502030002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252"/>
    <a:srgbClr val="767676"/>
    <a:srgbClr val="000000"/>
    <a:srgbClr val="00FF00"/>
    <a:srgbClr val="F2F4F8"/>
    <a:srgbClr val="161616"/>
    <a:srgbClr val="343A3F"/>
    <a:srgbClr val="FFB784"/>
    <a:srgbClr val="33B1FF"/>
    <a:srgbClr val="001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62"/>
    <p:restoredTop sz="95389"/>
  </p:normalViewPr>
  <p:slideViewPr>
    <p:cSldViewPr snapToGrid="0" snapToObjects="1">
      <p:cViewPr varScale="1">
        <p:scale>
          <a:sx n="165" d="100"/>
          <a:sy n="165"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BM Plex Sans" panose="020B050305020300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BM Plex Sans" panose="020B0503050203000203" pitchFamily="34" charset="0"/>
              </a:defRPr>
            </a:lvl1pPr>
          </a:lstStyle>
          <a:p>
            <a:fld id="{B9E6DB07-8BF9-1E41-AB6E-4164DB5B9FB4}" type="datetimeFigureOut">
              <a:rPr lang="en-US" smtClean="0"/>
              <a:pPr/>
              <a:t>7/17/24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BM Plex Sans" panose="020B050305020300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BM Plex Sans" panose="020B0503050203000203" pitchFamily="34" charset="0"/>
              </a:defRPr>
            </a:lvl1pPr>
          </a:lstStyle>
          <a:p>
            <a:fld id="{5D2C33AC-54C0-7D44-B266-328907ACAA94}" type="slidenum">
              <a:rPr lang="en-US" smtClean="0"/>
              <a:pPr/>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BM Plex Sans" panose="020B0503050203000203" pitchFamily="34" charset="0"/>
        <a:ea typeface="+mn-ea"/>
        <a:cs typeface="+mn-cs"/>
      </a:defRPr>
    </a:lvl1pPr>
    <a:lvl2pPr marL="457200" algn="l" defTabSz="914400" rtl="0" eaLnBrk="1" latinLnBrk="0" hangingPunct="1">
      <a:defRPr sz="1200" b="0" i="0" kern="1200">
        <a:solidFill>
          <a:schemeClr val="tx1"/>
        </a:solidFill>
        <a:latin typeface="IBM Plex Sans" panose="020B0503050203000203" pitchFamily="34" charset="0"/>
        <a:ea typeface="+mn-ea"/>
        <a:cs typeface="+mn-cs"/>
      </a:defRPr>
    </a:lvl2pPr>
    <a:lvl3pPr marL="914400" algn="l" defTabSz="914400" rtl="0" eaLnBrk="1" latinLnBrk="0" hangingPunct="1">
      <a:defRPr sz="1200" b="0" i="0" kern="1200">
        <a:solidFill>
          <a:schemeClr val="tx1"/>
        </a:solidFill>
        <a:latin typeface="IBM Plex Sans" panose="020B0503050203000203" pitchFamily="34" charset="0"/>
        <a:ea typeface="+mn-ea"/>
        <a:cs typeface="+mn-cs"/>
      </a:defRPr>
    </a:lvl3pPr>
    <a:lvl4pPr marL="1371600" algn="l" defTabSz="914400" rtl="0" eaLnBrk="1" latinLnBrk="0" hangingPunct="1">
      <a:defRPr sz="1200" b="0" i="0" kern="1200">
        <a:solidFill>
          <a:schemeClr val="tx1"/>
        </a:solidFill>
        <a:latin typeface="IBM Plex Sans" panose="020B0503050203000203" pitchFamily="34" charset="0"/>
        <a:ea typeface="+mn-ea"/>
        <a:cs typeface="+mn-cs"/>
      </a:defRPr>
    </a:lvl4pPr>
    <a:lvl5pPr marL="1828800" algn="l" defTabSz="914400" rtl="0" eaLnBrk="1" latinLnBrk="0" hangingPunct="1">
      <a:defRPr sz="1200" b="0" i="0" kern="1200">
        <a:solidFill>
          <a:schemeClr val="tx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pPr/>
              <a:t>1</a:t>
            </a:fld>
            <a:endParaRPr lang="en-US" dirty="0"/>
          </a:p>
        </p:txBody>
      </p:sp>
    </p:spTree>
    <p:extLst>
      <p:ext uri="{BB962C8B-B14F-4D97-AF65-F5344CB8AC3E}">
        <p14:creationId xmlns:p14="http://schemas.microsoft.com/office/powerpoint/2010/main" val="319064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49402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28</a:t>
            </a:fld>
            <a:endParaRPr lang="en-US" dirty="0"/>
          </a:p>
        </p:txBody>
      </p:sp>
    </p:spTree>
    <p:extLst>
      <p:ext uri="{BB962C8B-B14F-4D97-AF65-F5344CB8AC3E}">
        <p14:creationId xmlns:p14="http://schemas.microsoft.com/office/powerpoint/2010/main" val="154940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4</a:t>
            </a:fld>
            <a:endParaRPr lang="en-US" dirty="0"/>
          </a:p>
        </p:txBody>
      </p:sp>
    </p:spTree>
    <p:extLst>
      <p:ext uri="{BB962C8B-B14F-4D97-AF65-F5344CB8AC3E}">
        <p14:creationId xmlns:p14="http://schemas.microsoft.com/office/powerpoint/2010/main" val="34825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14</a:t>
            </a:fld>
            <a:endParaRPr lang="en-US" dirty="0"/>
          </a:p>
        </p:txBody>
      </p:sp>
    </p:spTree>
    <p:extLst>
      <p:ext uri="{BB962C8B-B14F-4D97-AF65-F5344CB8AC3E}">
        <p14:creationId xmlns:p14="http://schemas.microsoft.com/office/powerpoint/2010/main" val="286643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18</a:t>
            </a:fld>
            <a:endParaRPr lang="en-US" dirty="0"/>
          </a:p>
        </p:txBody>
      </p:sp>
    </p:spTree>
    <p:extLst>
      <p:ext uri="{BB962C8B-B14F-4D97-AF65-F5344CB8AC3E}">
        <p14:creationId xmlns:p14="http://schemas.microsoft.com/office/powerpoint/2010/main" val="1044000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20</a:t>
            </a:fld>
            <a:endParaRPr lang="en-US" dirty="0"/>
          </a:p>
        </p:txBody>
      </p:sp>
    </p:spTree>
    <p:extLst>
      <p:ext uri="{BB962C8B-B14F-4D97-AF65-F5344CB8AC3E}">
        <p14:creationId xmlns:p14="http://schemas.microsoft.com/office/powerpoint/2010/main" val="365889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21</a:t>
            </a:fld>
            <a:endParaRPr lang="en-US" dirty="0"/>
          </a:p>
        </p:txBody>
      </p:sp>
    </p:spTree>
    <p:extLst>
      <p:ext uri="{BB962C8B-B14F-4D97-AF65-F5344CB8AC3E}">
        <p14:creationId xmlns:p14="http://schemas.microsoft.com/office/powerpoint/2010/main" val="422180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22</a:t>
            </a:fld>
            <a:endParaRPr lang="en-US" dirty="0"/>
          </a:p>
        </p:txBody>
      </p:sp>
    </p:spTree>
    <p:extLst>
      <p:ext uri="{BB962C8B-B14F-4D97-AF65-F5344CB8AC3E}">
        <p14:creationId xmlns:p14="http://schemas.microsoft.com/office/powerpoint/2010/main" val="324276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6692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FDD36826-E77E-9EFF-3A83-04E188B814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905" y="5878401"/>
            <a:ext cx="739679" cy="65786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2892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450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7004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11052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38404"/>
      </p:ext>
    </p:extLst>
  </p:cSld>
  <p:clrMap bg1="dk1" tx1="lt1" bg2="dk2" tx2="lt2" accent1="accent1" accent2="accent2" accent3="accent3" accent4="accent4" accent5="accent5" accent6="accent6" hlink="hlink" folHlink="folHlink"/>
  <p:sldLayoutIdLst>
    <p:sldLayoutId id="2147483702" r:id="rId1"/>
    <p:sldLayoutId id="2147483709" r:id="rId2"/>
    <p:sldLayoutId id="2147483801" r:id="rId3"/>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879311060"/>
      </p:ext>
    </p:extLst>
  </p:cSld>
  <p:clrMap bg1="dk1" tx1="lt1" bg2="dk2" tx2="lt2" accent1="accent1" accent2="accent2" accent3="accent3" accent4="accent4" accent5="accent5" accent6="accent6" hlink="hlink" folHlink="folHlink"/>
  <p:sldLayoutIdLst>
    <p:sldLayoutId id="2147483805"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3.xml"/><Relationship Id="rId10" Type="http://schemas.openxmlformats.org/officeDocument/2006/relationships/image" Target="../media/image27.png"/><Relationship Id="rId4" Type="http://schemas.openxmlformats.org/officeDocument/2006/relationships/video" Target="../media/media3.mp4"/><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LxKHUMJPX-SezkJ4UhEWqdhgVyU5pj0r/view?usp=sharing" TargetMode="External"/><Relationship Id="rId3" Type="http://schemas.openxmlformats.org/officeDocument/2006/relationships/slideLayout" Target="../slideLayouts/slideLayout3.xml"/><Relationship Id="rId7" Type="http://schemas.openxmlformats.org/officeDocument/2006/relationships/hyperlink" Target="https://drive.google.com/file/d/1MLAOnOqLdKQfG59vQk0_XxDjYcJB83V9/view?usp=sharing"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hyperlink" Target="https://drive.google.com/file/d/1LsjRSxJIZB65j0c8t8P5_7bKCNxelxAx/view?usp=sharin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docs.google.com/document/d/1jUd1EX1_pa-md7xyP3fgT3BrEg3MUwIc/edit#heading=h.gjdgx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open?id=1LK_l-2e1yKvZAL6HAJ7ssZPHKWs_L4bd&amp;usp=drive_cop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hyperlink" Target="https://drive.google.com/open?id=1LLJJFqJlR31zjmonAgUYiPPcO0b68CyP&amp;usp=drive_copy" TargetMode="External"/><Relationship Id="rId4" Type="http://schemas.openxmlformats.org/officeDocument/2006/relationships/hyperlink" Target="https://drive.google.com/file/d/1VUpepO-p3gpaUOwopKZ5350m0iZdljq7/view?usp=shari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4.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sky with clouds&#10;&#10;Description automatically generated with low confidence">
            <a:extLst>
              <a:ext uri="{FF2B5EF4-FFF2-40B4-BE49-F238E27FC236}">
                <a16:creationId xmlns:a16="http://schemas.microsoft.com/office/drawing/2014/main" id="{002D8106-1FEC-17FB-7AFE-C4C0C98A962C}"/>
              </a:ext>
            </a:extLst>
          </p:cNvPr>
          <p:cNvPicPr>
            <a:picLocks noChangeAspect="1"/>
          </p:cNvPicPr>
          <p:nvPr/>
        </p:nvPicPr>
        <p:blipFill>
          <a:blip r:embed="rId3"/>
          <a:stretch>
            <a:fillRect/>
          </a:stretch>
        </p:blipFill>
        <p:spPr>
          <a:xfrm>
            <a:off x="0" y="1176"/>
            <a:ext cx="12194094" cy="6856823"/>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0" y="411480"/>
            <a:ext cx="7909685" cy="1580158"/>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solidFill>
                  <a:srgbClr val="FFFFFF"/>
                </a:solidFill>
                <a:latin typeface="IBM Plex Sans" panose="020B0503050203000203" pitchFamily="34" charset="0"/>
                <a:ea typeface="Helvetica" charset="0"/>
                <a:cs typeface="Arial" panose="020B0604020202020204" pitchFamily="34" charset="0"/>
              </a:rPr>
              <a:t>The Weather Channel Integrated Marquee, Mobile App</a:t>
            </a:r>
          </a:p>
          <a:p>
            <a:pPr>
              <a:spcAft>
                <a:spcPts val="0"/>
              </a:spcAft>
            </a:pPr>
            <a:r>
              <a:rPr lang="en-US" kern="0" dirty="0">
                <a:latin typeface="IBM Plex Sans" panose="020B0503050203000203" pitchFamily="34" charset="0"/>
              </a:rPr>
              <a:t>—</a:t>
            </a:r>
          </a:p>
          <a:p>
            <a:pPr>
              <a:spcAft>
                <a:spcPts val="0"/>
              </a:spcAft>
            </a:pPr>
            <a:r>
              <a:rPr lang="en-US" sz="2400" kern="0" dirty="0">
                <a:latin typeface="IBM Plex Sans" panose="020B0503050203000203" pitchFamily="34" charset="0"/>
              </a:rPr>
              <a:t>Specifications and Style Guide </a:t>
            </a:r>
            <a:r>
              <a:rPr lang="en-US" sz="1800" kern="0" dirty="0">
                <a:latin typeface="IBM Plex Sans" panose="020B0503050203000203" pitchFamily="34" charset="0"/>
              </a:rPr>
              <a:t>2024.Q3.V1</a:t>
            </a:r>
            <a:endParaRPr lang="en-US" sz="1800" kern="0" dirty="0">
              <a:latin typeface="IBM Plex Sans" panose="020B0503050203000203" pitchFamily="34" charset="0"/>
              <a:ea typeface="IBM Plex Sans" charset="0"/>
              <a:cs typeface="Arial" panose="020B0604020202020204" pitchFamily="34" charset="0"/>
            </a:endParaRPr>
          </a:p>
        </p:txBody>
      </p:sp>
      <p:pic>
        <p:nvPicPr>
          <p:cNvPr id="5" name="Picture">
            <a:extLst>
              <a:ext uri="{FF2B5EF4-FFF2-40B4-BE49-F238E27FC236}">
                <a16:creationId xmlns:a16="http://schemas.microsoft.com/office/drawing/2014/main" id="{98CF0863-ACE3-409B-FED3-E503815204EF}"/>
              </a:ext>
            </a:extLst>
          </p:cNvPr>
          <p:cNvPicPr>
            <a:picLocks noChangeAspect="1"/>
          </p:cNvPicPr>
          <p:nvPr/>
        </p:nvPicPr>
        <p:blipFill>
          <a:blip r:embed="rId4"/>
          <a:srcRect/>
          <a:stretch/>
        </p:blipFill>
        <p:spPr>
          <a:xfrm>
            <a:off x="11171905" y="5928332"/>
            <a:ext cx="739679" cy="558003"/>
          </a:xfrm>
          <a:prstGeom prst="rect">
            <a:avLst/>
          </a:prstGeom>
        </p:spPr>
      </p:pic>
      <p:sp>
        <p:nvSpPr>
          <p:cNvPr id="4" name="Rectangle 3">
            <a:extLst>
              <a:ext uri="{FF2B5EF4-FFF2-40B4-BE49-F238E27FC236}">
                <a16:creationId xmlns:a16="http://schemas.microsoft.com/office/drawing/2014/main" id="{AC1BAA10-AB14-BDA3-53AE-84B95A81D9FB}"/>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spTree>
    <p:extLst>
      <p:ext uri="{BB962C8B-B14F-4D97-AF65-F5344CB8AC3E}">
        <p14:creationId xmlns:p14="http://schemas.microsoft.com/office/powerpoint/2010/main" val="2957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37D08D-B6E2-F64F-ADBF-AF98CABFD351}"/>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3" name="Picture 12" descr="A screenshot of a phone&#10;&#10;Description automatically generated">
            <a:extLst>
              <a:ext uri="{FF2B5EF4-FFF2-40B4-BE49-F238E27FC236}">
                <a16:creationId xmlns:a16="http://schemas.microsoft.com/office/drawing/2014/main" id="{C2C4AB4B-AED6-78C7-9784-3E01A3E6632A}"/>
              </a:ext>
            </a:extLst>
          </p:cNvPr>
          <p:cNvPicPr>
            <a:picLocks noChangeAspect="1"/>
          </p:cNvPicPr>
          <p:nvPr/>
        </p:nvPicPr>
        <p:blipFill>
          <a:blip r:embed="rId2"/>
          <a:stretch>
            <a:fillRect/>
          </a:stretch>
        </p:blipFill>
        <p:spPr>
          <a:xfrm>
            <a:off x="7675936" y="248195"/>
            <a:ext cx="2937902" cy="6357922"/>
          </a:xfrm>
          <a:prstGeom prst="rect">
            <a:avLst/>
          </a:prstGeom>
        </p:spPr>
      </p:pic>
      <p:pic>
        <p:nvPicPr>
          <p:cNvPr id="6" name="Picture 5">
            <a:extLst>
              <a:ext uri="{FF2B5EF4-FFF2-40B4-BE49-F238E27FC236}">
                <a16:creationId xmlns:a16="http://schemas.microsoft.com/office/drawing/2014/main" id="{90E1D982-9DBB-8C68-D6B6-C8C22230B6A4}"/>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36A41AF3-F35E-BE45-AB4D-9AAED38AFF83}"/>
              </a:ext>
            </a:extLst>
          </p:cNvPr>
          <p:cNvSpPr>
            <a:spLocks noGrp="1"/>
          </p:cNvSpPr>
          <p:nvPr>
            <p:ph type="sldNum" sz="quarter" idx="11"/>
          </p:nvPr>
        </p:nvSpPr>
        <p:spPr/>
        <p:txBody>
          <a:bodyPr/>
          <a:lstStyle/>
          <a:p>
            <a:fld id="{59395FB3-9C97-154F-86B2-7E381B951268}" type="slidenum">
              <a:rPr lang="en-US" smtClean="0"/>
              <a:pPr/>
              <a:t>10</a:t>
            </a:fld>
            <a:endParaRPr lang="en-US" dirty="0"/>
          </a:p>
        </p:txBody>
      </p:sp>
      <p:sp>
        <p:nvSpPr>
          <p:cNvPr id="5" name="Text Placeholder 4"/>
          <p:cNvSpPr>
            <a:spLocks noGrp="1"/>
          </p:cNvSpPr>
          <p:nvPr>
            <p:ph type="body" sz="quarter" idx="4294967295"/>
          </p:nvPr>
        </p:nvSpPr>
        <p:spPr>
          <a:xfrm>
            <a:off x="304887" y="1123950"/>
            <a:ext cx="5456548" cy="2868613"/>
          </a:xfrm>
        </p:spPr>
        <p:txBody>
          <a:bodyPr/>
          <a:lstStyle/>
          <a:p>
            <a:pPr>
              <a:spcBef>
                <a:spcPts val="0"/>
              </a:spcBef>
              <a:spcAft>
                <a:spcPts val="1200"/>
              </a:spcAft>
            </a:pPr>
            <a:r>
              <a:rPr lang="en-US" sz="1400" dirty="0">
                <a:solidFill>
                  <a:srgbClr val="161616"/>
                </a:solidFill>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dirty="0">
                <a:solidFill>
                  <a:srgbClr val="161616"/>
                </a:solidFill>
                <a:ea typeface="Helvetica" charset="0"/>
              </a:rPr>
              <a:t>For example, a warm-weather destination such as a resort can use the temperature comparison feature to show users experiencing cold weather how much warmer it is at the resort, driving consideration of a getaway.</a:t>
            </a:r>
          </a:p>
          <a:p>
            <a:pPr>
              <a:spcBef>
                <a:spcPts val="0"/>
              </a:spcBef>
              <a:spcAft>
                <a:spcPts val="1200"/>
              </a:spcAft>
            </a:pPr>
            <a:r>
              <a:rPr lang="en-US" sz="900" dirty="0">
                <a:solidFill>
                  <a:srgbClr val="767676"/>
                </a:solidFill>
                <a:ea typeface="Helvetica" charset="0"/>
              </a:rPr>
              <a:t>The Weather Company Weather Targeting ensures that the relationship between a user’s current temperature and that of the destination being advertised aligns with the campaign’s intent.</a:t>
            </a:r>
            <a:endParaRPr lang="en-US" sz="900" dirty="0">
              <a:solidFill>
                <a:srgbClr val="767676"/>
              </a:solidFill>
              <a:cs typeface="Arial" panose="020B0604020202020204" pitchFamily="34" charset="0"/>
            </a:endParaRPr>
          </a:p>
        </p:txBody>
      </p:sp>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9CA80B18-6836-A551-6621-B789456F165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04168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1500D5-C60F-384C-BCD8-99F2C6ACD3D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Picture 8">
            <a:extLst>
              <a:ext uri="{FF2B5EF4-FFF2-40B4-BE49-F238E27FC236}">
                <a16:creationId xmlns:a16="http://schemas.microsoft.com/office/drawing/2014/main" id="{882D3840-D843-084F-C345-19F661C5F259}"/>
              </a:ext>
            </a:extLst>
          </p:cNvPr>
          <p:cNvPicPr>
            <a:picLocks noChangeAspect="1"/>
          </p:cNvPicPr>
          <p:nvPr/>
        </p:nvPicPr>
        <p:blipFill>
          <a:blip r:embed="rId2"/>
          <a:srcRect/>
          <a:stretch/>
        </p:blipFill>
        <p:spPr>
          <a:xfrm>
            <a:off x="7675936" y="248195"/>
            <a:ext cx="2937902" cy="6357921"/>
          </a:xfrm>
          <a:prstGeom prst="rect">
            <a:avLst/>
          </a:prstGeom>
        </p:spPr>
      </p:pic>
      <p:pic>
        <p:nvPicPr>
          <p:cNvPr id="13" name="Picture 12">
            <a:extLst>
              <a:ext uri="{FF2B5EF4-FFF2-40B4-BE49-F238E27FC236}">
                <a16:creationId xmlns:a16="http://schemas.microsoft.com/office/drawing/2014/main" id="{D4FE913A-149B-CEF3-B638-F9F889F69C95}"/>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EF54D602-A251-8848-BB6E-F5495F524824}"/>
              </a:ext>
            </a:extLst>
          </p:cNvPr>
          <p:cNvSpPr>
            <a:spLocks noGrp="1"/>
          </p:cNvSpPr>
          <p:nvPr>
            <p:ph type="sldNum" sz="quarter" idx="11"/>
          </p:nvPr>
        </p:nvSpPr>
        <p:spPr/>
        <p:txBody>
          <a:bodyPr/>
          <a:lstStyle/>
          <a:p>
            <a:fld id="{59395FB3-9C97-154F-86B2-7E381B951268}" type="slidenum">
              <a:rPr lang="en-US" smtClean="0"/>
              <a:pPr/>
              <a:t>11</a:t>
            </a:fld>
            <a:endParaRPr lang="en-US" dirty="0"/>
          </a:p>
        </p:txBody>
      </p:sp>
      <p:sp>
        <p:nvSpPr>
          <p:cNvPr id="10" name="Title 1">
            <a:extLst>
              <a:ext uri="{FF2B5EF4-FFF2-40B4-BE49-F238E27FC236}">
                <a16:creationId xmlns:a16="http://schemas.microsoft.com/office/drawing/2014/main" id="{83A9195D-581C-F443-8AE9-A279F4D6FE5A}"/>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C2A8F9BF-FAC2-397F-01F0-FEEB0CB6F79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Text Placeholder 4">
            <a:extLst>
              <a:ext uri="{FF2B5EF4-FFF2-40B4-BE49-F238E27FC236}">
                <a16:creationId xmlns:a16="http://schemas.microsoft.com/office/drawing/2014/main" id="{DA19CB89-2005-F4E4-8591-F58F6598C1E3}"/>
              </a:ext>
            </a:extLst>
          </p:cNvPr>
          <p:cNvSpPr txBox="1">
            <a:spLocks/>
          </p:cNvSpPr>
          <p:nvPr/>
        </p:nvSpPr>
        <p:spPr>
          <a:xfrm>
            <a:off x="307815" y="1123950"/>
            <a:ext cx="5401421" cy="1919556"/>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creative imagery and/or messaging based on these values.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The Weather Company can assist in customizing indices to meet specific advertiser goals.</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Some examples of adaptable indices include:</a:t>
            </a:r>
            <a:endParaRPr lang="en-US" sz="1400" dirty="0">
              <a:solidFill>
                <a:srgbClr val="161616"/>
              </a:solidFill>
              <a:latin typeface="IBM Plex Sans" panose="020B0503050203000203"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F8965630-0238-090F-44E3-4669CB733988}"/>
              </a:ext>
            </a:extLst>
          </p:cNvPr>
          <p:cNvSpPr txBox="1">
            <a:spLocks/>
          </p:cNvSpPr>
          <p:nvPr/>
        </p:nvSpPr>
        <p:spPr>
          <a:xfrm>
            <a:off x="304887" y="3292134"/>
            <a:ext cx="5498592" cy="2391379"/>
          </a:xfrm>
          <a:prstGeom prst="rect">
            <a:avLst/>
          </a:prstGeom>
        </p:spPr>
        <p:txBody>
          <a:bodyPr vert="horz" lIns="0" tIns="0" rIns="0" bIns="0" numCol="2" spcCol="22860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endParaRPr lang="en-US" sz="1100" b="1" kern="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spTree>
    <p:extLst>
      <p:ext uri="{BB962C8B-B14F-4D97-AF65-F5344CB8AC3E}">
        <p14:creationId xmlns:p14="http://schemas.microsoft.com/office/powerpoint/2010/main" val="3127982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7F22F1-92CC-FF4E-983E-54CEB18A9FFE}"/>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 name="Picture 3">
            <a:extLst>
              <a:ext uri="{FF2B5EF4-FFF2-40B4-BE49-F238E27FC236}">
                <a16:creationId xmlns:a16="http://schemas.microsoft.com/office/drawing/2014/main" id="{7E0DF7BC-DB65-974E-6D27-EF0DB98706C2}"/>
              </a:ext>
            </a:extLst>
          </p:cNvPr>
          <p:cNvPicPr>
            <a:picLocks noChangeAspect="1"/>
          </p:cNvPicPr>
          <p:nvPr/>
        </p:nvPicPr>
        <p:blipFill>
          <a:blip r:embed="rId2"/>
          <a:srcRect/>
          <a:stretch/>
        </p:blipFill>
        <p:spPr>
          <a:xfrm>
            <a:off x="7675936" y="248195"/>
            <a:ext cx="2937901" cy="6357921"/>
          </a:xfrm>
          <a:prstGeom prst="rect">
            <a:avLst/>
          </a:prstGeom>
        </p:spPr>
      </p:pic>
      <p:pic>
        <p:nvPicPr>
          <p:cNvPr id="6" name="Picture 5">
            <a:extLst>
              <a:ext uri="{FF2B5EF4-FFF2-40B4-BE49-F238E27FC236}">
                <a16:creationId xmlns:a16="http://schemas.microsoft.com/office/drawing/2014/main" id="{800338FA-8384-7DA0-602A-212CBB32DD26}"/>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054772BB-FEB9-AB41-B794-31ED3D84738B}"/>
              </a:ext>
            </a:extLst>
          </p:cNvPr>
          <p:cNvSpPr>
            <a:spLocks noGrp="1"/>
          </p:cNvSpPr>
          <p:nvPr>
            <p:ph type="sldNum" sz="quarter" idx="11"/>
          </p:nvPr>
        </p:nvSpPr>
        <p:spPr/>
        <p:txBody>
          <a:bodyPr/>
          <a:lstStyle/>
          <a:p>
            <a:fld id="{59395FB3-9C97-154F-86B2-7E381B951268}" type="slidenum">
              <a:rPr lang="en-US" smtClean="0"/>
              <a:pPr/>
              <a:t>12</a:t>
            </a:fld>
            <a:endParaRPr lang="en-US" dirty="0"/>
          </a:p>
        </p:txBody>
      </p:sp>
      <p:sp>
        <p:nvSpPr>
          <p:cNvPr id="5" name="Text Placeholder 4"/>
          <p:cNvSpPr>
            <a:spLocks noGrp="1"/>
          </p:cNvSpPr>
          <p:nvPr>
            <p:ph type="body" sz="quarter" idx="4294967295"/>
          </p:nvPr>
        </p:nvSpPr>
        <p:spPr>
          <a:xfrm>
            <a:off x="304887" y="1123950"/>
            <a:ext cx="5181600" cy="2144713"/>
          </a:xfrm>
        </p:spPr>
        <p:txBody>
          <a:bodyPr/>
          <a:lstStyle/>
          <a:p>
            <a:pPr>
              <a:spcBef>
                <a:spcPts val="0"/>
              </a:spcBef>
              <a:spcAft>
                <a:spcPts val="1200"/>
              </a:spcAft>
              <a:buClr>
                <a:schemeClr val="accent2"/>
              </a:buClr>
              <a:buSzPct val="25000"/>
            </a:pPr>
            <a:r>
              <a:rPr lang="en-US" sz="1400" dirty="0">
                <a:solidFill>
                  <a:srgbClr val="161616"/>
                </a:solidFill>
                <a:ea typeface="Arial Black" charset="0"/>
              </a:rPr>
              <a:t>Countdowns allow advertisers to build anticipation ahead of any type of event. The countdown can display days, hours, minutes, and seconds — this format drives awareness and offers users greater incentive to click on the creative.</a:t>
            </a:r>
          </a:p>
          <a:p>
            <a:pPr>
              <a:spcBef>
                <a:spcPts val="0"/>
              </a:spcBef>
              <a:spcAft>
                <a:spcPts val="1200"/>
              </a:spcAft>
              <a:buClr>
                <a:schemeClr val="accent2"/>
              </a:buClr>
              <a:buSzPct val="25000"/>
            </a:pPr>
            <a:r>
              <a:rPr lang="en-US" sz="1400" dirty="0">
                <a:solidFill>
                  <a:srgbClr val="161616"/>
                </a:solidFill>
                <a:ea typeface="Arial Black" charset="0"/>
              </a:rPr>
              <a:t>Some common use cases for the countdown include series or movie premieres, special events, holidays, the weekend, limited time offers, etc.</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AAB100AC-3E6E-ADDB-5B01-B14AFC87F80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8081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24" name="Footer Placeholder 1">
            <a:extLst>
              <a:ext uri="{FF2B5EF4-FFF2-40B4-BE49-F238E27FC236}">
                <a16:creationId xmlns:a16="http://schemas.microsoft.com/office/drawing/2014/main" id="{4208BBCF-5EB8-2048-AA42-A20B6FB86CE2}"/>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4" name="Slide Number Placeholder 3">
            <a:extLst>
              <a:ext uri="{FF2B5EF4-FFF2-40B4-BE49-F238E27FC236}">
                <a16:creationId xmlns:a16="http://schemas.microsoft.com/office/drawing/2014/main" id="{261DAA28-03EE-414E-A293-CE00D27022EE}"/>
              </a:ext>
            </a:extLst>
          </p:cNvPr>
          <p:cNvSpPr>
            <a:spLocks noGrp="1"/>
          </p:cNvSpPr>
          <p:nvPr>
            <p:ph type="sldNum" sz="quarter" idx="11"/>
          </p:nvPr>
        </p:nvSpPr>
        <p:spPr/>
        <p:txBody>
          <a:bodyPr/>
          <a:lstStyle/>
          <a:p>
            <a:fld id="{59395FB3-9C97-154F-86B2-7E381B951268}" type="slidenum">
              <a:rPr lang="en-US" smtClean="0"/>
              <a:pPr/>
              <a:t>13</a:t>
            </a:fld>
            <a:endParaRPr lang="en-US" dirty="0"/>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7927975" cy="477838"/>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26" name="Text Placeholder 4">
            <a:extLst>
              <a:ext uri="{FF2B5EF4-FFF2-40B4-BE49-F238E27FC236}">
                <a16:creationId xmlns:a16="http://schemas.microsoft.com/office/drawing/2014/main" id="{3034289D-6A38-A745-9CB6-3A6F164CD06E}"/>
              </a:ext>
            </a:extLst>
          </p:cNvPr>
          <p:cNvSpPr txBox="1">
            <a:spLocks/>
          </p:cNvSpPr>
          <p:nvPr/>
        </p:nvSpPr>
        <p:spPr>
          <a:xfrm>
            <a:off x="304887" y="1105638"/>
            <a:ext cx="6461673"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Mobile App Integrated Marquees are built using HTML5, which gives brands the ability to incorporate rich media features into the ad space. </a:t>
            </a:r>
          </a:p>
          <a:p>
            <a:pPr>
              <a:spcBef>
                <a:spcPts val="0"/>
              </a:spcBef>
              <a:spcAft>
                <a:spcPts val="1200"/>
              </a:spcAft>
              <a:buClr>
                <a:schemeClr val="accent2"/>
              </a:buClr>
              <a:buSzPct val="25000"/>
            </a:pPr>
            <a:r>
              <a:rPr lang="en-US" sz="1400" kern="0" dirty="0">
                <a:latin typeface="IBM Plex Sans" panose="020B0503050203000203" pitchFamily="34" charset="0"/>
              </a:rPr>
              <a:t>This can help draw users’ attention, encourage them to interact with brand content within the unit, and assist in meeting specific KPIs.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2</a:t>
            </a:r>
          </a:p>
        </p:txBody>
      </p:sp>
    </p:spTree>
    <p:extLst>
      <p:ext uri="{BB962C8B-B14F-4D97-AF65-F5344CB8AC3E}">
        <p14:creationId xmlns:p14="http://schemas.microsoft.com/office/powerpoint/2010/main" val="689558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6" name="animation-tropicana">
            <a:hlinkClick r:id="" action="ppaction://media"/>
            <a:extLst>
              <a:ext uri="{FF2B5EF4-FFF2-40B4-BE49-F238E27FC236}">
                <a16:creationId xmlns:a16="http://schemas.microsoft.com/office/drawing/2014/main" id="{95F0B482-3C53-9FC9-7100-18AF8DCB37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7079" y="306877"/>
            <a:ext cx="2688058" cy="5817842"/>
          </a:xfrm>
          <a:prstGeom prst="rect">
            <a:avLst/>
          </a:prstGeom>
        </p:spPr>
      </p:pic>
      <p:pic>
        <p:nvPicPr>
          <p:cNvPr id="10" name="Picture 9">
            <a:extLst>
              <a:ext uri="{FF2B5EF4-FFF2-40B4-BE49-F238E27FC236}">
                <a16:creationId xmlns:a16="http://schemas.microsoft.com/office/drawing/2014/main" id="{6F46C44A-5683-FDA0-A83C-DA68707CB7FD}"/>
              </a:ext>
            </a:extLst>
          </p:cNvPr>
          <p:cNvPicPr>
            <a:picLocks noChangeAspect="1"/>
          </p:cNvPicPr>
          <p:nvPr/>
        </p:nvPicPr>
        <p:blipFill>
          <a:blip r:embed="rId8"/>
          <a:srcRect/>
          <a:stretch/>
        </p:blipFill>
        <p:spPr>
          <a:xfrm>
            <a:off x="6487079" y="304904"/>
            <a:ext cx="2688059" cy="5817237"/>
          </a:xfrm>
          <a:prstGeom prst="rect">
            <a:avLst/>
          </a:prstGeom>
        </p:spPr>
      </p:pic>
      <p:pic>
        <p:nvPicPr>
          <p:cNvPr id="11" name="Picture 10">
            <a:extLst>
              <a:ext uri="{FF2B5EF4-FFF2-40B4-BE49-F238E27FC236}">
                <a16:creationId xmlns:a16="http://schemas.microsoft.com/office/drawing/2014/main" id="{583EC7B7-E3D3-D34D-DCE6-24AB9DF922A7}"/>
              </a:ext>
            </a:extLst>
          </p:cNvPr>
          <p:cNvPicPr>
            <a:picLocks noChangeAspect="1"/>
          </p:cNvPicPr>
          <p:nvPr/>
        </p:nvPicPr>
        <p:blipFill>
          <a:blip r:embed="rId9"/>
          <a:srcRect/>
          <a:stretch/>
        </p:blipFill>
        <p:spPr>
          <a:xfrm>
            <a:off x="6259572" y="80518"/>
            <a:ext cx="3139952" cy="6261568"/>
          </a:xfrm>
          <a:prstGeom prst="rect">
            <a:avLst/>
          </a:prstGeom>
        </p:spPr>
      </p:pic>
      <p:pic>
        <p:nvPicPr>
          <p:cNvPr id="26" name="animation-estrella">
            <a:hlinkClick r:id="" action="ppaction://media"/>
            <a:extLst>
              <a:ext uri="{FF2B5EF4-FFF2-40B4-BE49-F238E27FC236}">
                <a16:creationId xmlns:a16="http://schemas.microsoft.com/office/drawing/2014/main" id="{CE545EF8-CA1B-EC11-F3E8-3C80E0A07626}"/>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118391" y="545009"/>
            <a:ext cx="2690131" cy="5822327"/>
          </a:xfrm>
          <a:prstGeom prst="rect">
            <a:avLst/>
          </a:prstGeom>
        </p:spPr>
      </p:pic>
      <p:pic>
        <p:nvPicPr>
          <p:cNvPr id="21" name="Picture 20">
            <a:extLst>
              <a:ext uri="{FF2B5EF4-FFF2-40B4-BE49-F238E27FC236}">
                <a16:creationId xmlns:a16="http://schemas.microsoft.com/office/drawing/2014/main" id="{D77E2C74-6EAD-53BC-BF89-192D51C5EDE4}"/>
              </a:ext>
            </a:extLst>
          </p:cNvPr>
          <p:cNvPicPr>
            <a:picLocks noChangeAspect="1"/>
          </p:cNvPicPr>
          <p:nvPr/>
        </p:nvPicPr>
        <p:blipFill>
          <a:blip r:embed="rId11"/>
          <a:srcRect/>
          <a:stretch/>
        </p:blipFill>
        <p:spPr>
          <a:xfrm>
            <a:off x="9122549" y="550099"/>
            <a:ext cx="2688059" cy="5817237"/>
          </a:xfrm>
          <a:prstGeom prst="rect">
            <a:avLst/>
          </a:prstGeom>
        </p:spPr>
      </p:pic>
      <p:pic>
        <p:nvPicPr>
          <p:cNvPr id="18" name="Picture 17">
            <a:extLst>
              <a:ext uri="{FF2B5EF4-FFF2-40B4-BE49-F238E27FC236}">
                <a16:creationId xmlns:a16="http://schemas.microsoft.com/office/drawing/2014/main" id="{DC549335-B9B6-077B-2AEC-A7E140758250}"/>
              </a:ext>
            </a:extLst>
          </p:cNvPr>
          <p:cNvPicPr>
            <a:picLocks noChangeAspect="1"/>
          </p:cNvPicPr>
          <p:nvPr/>
        </p:nvPicPr>
        <p:blipFill>
          <a:blip r:embed="rId9"/>
          <a:srcRect/>
          <a:stretch/>
        </p:blipFill>
        <p:spPr>
          <a:xfrm>
            <a:off x="8895042" y="325713"/>
            <a:ext cx="3139952" cy="6261568"/>
          </a:xfrm>
          <a:prstGeom prst="rect">
            <a:avLst/>
          </a:prstGeom>
        </p:spPr>
      </p:pic>
      <p:sp>
        <p:nvSpPr>
          <p:cNvPr id="25" name="TextBox 24">
            <a:extLst>
              <a:ext uri="{FF2B5EF4-FFF2-40B4-BE49-F238E27FC236}">
                <a16:creationId xmlns:a16="http://schemas.microsoft.com/office/drawing/2014/main" id="{6C004CA9-65DF-AF49-B1AA-6BC9F2486DEB}"/>
              </a:ext>
            </a:extLst>
          </p:cNvPr>
          <p:cNvSpPr txBox="1"/>
          <p:nvPr/>
        </p:nvSpPr>
        <p:spPr>
          <a:xfrm>
            <a:off x="7057497" y="6339773"/>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Cinemagraph</a:t>
            </a:r>
            <a:endParaRPr lang="en-US" sz="800" dirty="0">
              <a:latin typeface="IBM Plex Sans" panose="020B050305020300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25F46624-FC85-244D-AA39-0038EE8ACCCC}"/>
              </a:ext>
            </a:extLst>
          </p:cNvPr>
          <p:cNvSpPr txBox="1"/>
          <p:nvPr/>
        </p:nvSpPr>
        <p:spPr>
          <a:xfrm>
            <a:off x="9729577" y="658093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Video Clip</a:t>
            </a:r>
            <a:endParaRPr lang="en-US" sz="800" dirty="0">
              <a:latin typeface="IBM Plex Sans" panose="020B050305020300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D3DAF0-BBFD-DD49-B947-FCE9B44AEEFF}"/>
              </a:ext>
            </a:extLst>
          </p:cNvPr>
          <p:cNvSpPr>
            <a:spLocks noGrp="1"/>
          </p:cNvSpPr>
          <p:nvPr>
            <p:ph type="sldNum" sz="quarter" idx="11"/>
          </p:nvPr>
        </p:nvSpPr>
        <p:spPr/>
        <p:txBody>
          <a:bodyPr/>
          <a:lstStyle/>
          <a:p>
            <a:fld id="{59395FB3-9C97-154F-86B2-7E381B951268}" type="slidenum">
              <a:rPr lang="en-US" smtClean="0"/>
              <a:pPr/>
              <a:t>14</a:t>
            </a:fld>
            <a:endParaRPr lang="en-US" dirty="0"/>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Animation</a:t>
            </a:r>
            <a:endParaRPr lang="en-US" dirty="0">
              <a:solidFill>
                <a:srgbClr val="161616"/>
              </a:solidFill>
              <a:ea typeface="Helvetica" charset="0"/>
              <a:cs typeface="Arial" panose="020B0604020202020204" pitchFamily="34" charset="0"/>
            </a:endParaRP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600"/>
              </a:spcAft>
              <a:buClr>
                <a:schemeClr val="accent2"/>
              </a:buClr>
              <a:buSzPct val="25000"/>
            </a:pPr>
            <a:r>
              <a:rPr lang="en-US" sz="1400" kern="0" dirty="0">
                <a:solidFill>
                  <a:srgbClr val="161616"/>
                </a:solidFill>
                <a:latin typeface="IBM Plex Sans" panose="020B0503050203000203" pitchFamily="34" charset="0"/>
              </a:rPr>
              <a:t>By default, Mobile App Integrated Marquees use static imagery. Adding animation can help capture users' attention and increase brand awareness. </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Animations are timed so that they complete a set of loops within the unit’s 24-second runtime: a 6-second clip will loop four times, a 4-second clip six times, and so on. After 24 seconds, the animation will stop on the last frame.</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b="1" kern="0" dirty="0">
                <a:solidFill>
                  <a:srgbClr val="161616"/>
                </a:solidFill>
                <a:latin typeface="IBM Plex Sans" panose="020B0503050203000203" pitchFamily="34" charset="0"/>
              </a:rPr>
              <a:t>Animation Types</a:t>
            </a:r>
            <a:br>
              <a:rPr lang="en-US" sz="1400" kern="0" dirty="0">
                <a:solidFill>
                  <a:srgbClr val="161616"/>
                </a:solidFill>
                <a:latin typeface="IBM Plex Sans" panose="020B0503050203000203" pitchFamily="34" charset="0"/>
              </a:rPr>
            </a:br>
            <a:br>
              <a:rPr lang="en-US" sz="12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Cinemagraph:</a:t>
            </a:r>
            <a:r>
              <a:rPr lang="en-US" sz="1100" kern="0" dirty="0">
                <a:solidFill>
                  <a:srgbClr val="161616"/>
                </a:solidFill>
                <a:latin typeface="IBM Plex Sans" panose="020B0503050203000203" pitchFamily="34" charset="0"/>
              </a:rPr>
              <a:t> looping animations integrated with static visuals that bring background elements to life (video-based).</a:t>
            </a:r>
            <a:br>
              <a:rPr lang="en-US" sz="1100" kern="0" dirty="0">
                <a:solidFill>
                  <a:srgbClr val="161616"/>
                </a:solidFill>
                <a:latin typeface="IBM Plex Sans" panose="020B0503050203000203" pitchFamily="34" charset="0"/>
              </a:rPr>
            </a:br>
            <a:br>
              <a:rPr lang="en-US" sz="11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Video Clip:</a:t>
            </a:r>
            <a:r>
              <a:rPr lang="en-US" sz="1100" kern="0" dirty="0">
                <a:solidFill>
                  <a:srgbClr val="161616"/>
                </a:solidFill>
                <a:latin typeface="IBM Plex Sans" panose="020B0503050203000203" pitchFamily="34" charset="0"/>
              </a:rPr>
              <a:t> live action or CGI footage with a stable POV, no text overlays, and no jump cuts. Subject to The Weather Company approval.</a:t>
            </a:r>
            <a:br>
              <a:rPr lang="en-US" sz="1100" kern="0" dirty="0">
                <a:solidFill>
                  <a:srgbClr val="161616"/>
                </a:solidFill>
                <a:latin typeface="IBM Plex Sans" panose="020B0503050203000203" pitchFamily="34" charset="0"/>
              </a:rPr>
            </a:br>
            <a:br>
              <a:rPr lang="en-US" sz="11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Custom:</a:t>
            </a:r>
            <a:r>
              <a:rPr lang="en-US" sz="1100" kern="0" dirty="0">
                <a:solidFill>
                  <a:srgbClr val="161616"/>
                </a:solidFill>
                <a:latin typeface="IBM Plex Sans" panose="020B0503050203000203" pitchFamily="34" charset="0"/>
              </a:rPr>
              <a:t> complex animation builds, such as moving characters constructed from 2D assets.</a:t>
            </a:r>
          </a:p>
          <a:p>
            <a:pPr>
              <a:spcBef>
                <a:spcPts val="0"/>
              </a:spcBef>
              <a:spcAft>
                <a:spcPts val="600"/>
              </a:spcAft>
              <a:buClr>
                <a:schemeClr val="accent2"/>
              </a:buClr>
              <a:buSzPct val="25000"/>
            </a:pPr>
            <a:br>
              <a:rPr lang="en-US" sz="1200" dirty="0">
                <a:solidFill>
                  <a:srgbClr val="161616"/>
                </a:solidFill>
                <a:latin typeface="IBM Plex Sans" panose="020B0503050203000203" pitchFamily="34" charset="0"/>
              </a:rPr>
            </a:br>
            <a:r>
              <a:rPr lang="en-US" sz="900" dirty="0">
                <a:solidFill>
                  <a:srgbClr val="767676"/>
                </a:solidFill>
                <a:latin typeface="IBM Plex Sans" panose="020B0503050203000203" pitchFamily="34" charset="0"/>
              </a:rPr>
              <a:t>Animations are sourced or created by The Weather Company in partnership with the Advertiser and/or Creative Agency.</a:t>
            </a:r>
          </a:p>
        </p:txBody>
      </p:sp>
      <p:sp>
        <p:nvSpPr>
          <p:cNvPr id="14" name="Rectangle 13">
            <a:extLst>
              <a:ext uri="{FF2B5EF4-FFF2-40B4-BE49-F238E27FC236}">
                <a16:creationId xmlns:a16="http://schemas.microsoft.com/office/drawing/2014/main" id="{B54C5F9F-90DD-714F-BDCA-BEA1D308E0CD}"/>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3" name="Text Placeholder 4">
            <a:extLst>
              <a:ext uri="{FF2B5EF4-FFF2-40B4-BE49-F238E27FC236}">
                <a16:creationId xmlns:a16="http://schemas.microsoft.com/office/drawing/2014/main" id="{A9B90202-6DFA-BF66-0FD0-7A22A8DFF682}"/>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62722364-814A-7194-2B27-3160795BF3B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9993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8" fill="hold"/>
                                        <p:tgtEl>
                                          <p:spTgt spid="16"/>
                                        </p:tgtEl>
                                      </p:cBhvr>
                                    </p:cmd>
                                  </p:childTnLst>
                                </p:cTn>
                              </p:par>
                              <p:par>
                                <p:cTn id="7" presetID="1" presetClass="mediacall" presetSubtype="0" fill="hold" nodeType="withEffect">
                                  <p:stCondLst>
                                    <p:cond delay="0"/>
                                  </p:stCondLst>
                                  <p:childTnLst>
                                    <p:cmd type="call" cmd="playFrom(0.0)">
                                      <p:cBhvr>
                                        <p:cTn id="8" dur="800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6"/>
                </p:tgtEl>
              </p:cMediaNode>
            </p:video>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repeatCount="indefinite" fill="hold" display="0">
                  <p:stCondLst>
                    <p:cond delay="indefinite"/>
                  </p:stCondLst>
                </p:cTn>
                <p:tgtEl>
                  <p:spTgt spid="26"/>
                </p:tgtEl>
              </p:cMediaNode>
            </p:video>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07B5DE-35E0-C843-9601-AAB465BA54C2}"/>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carousel-mcds">
            <a:hlinkClick r:id="" action="ppaction://media"/>
            <a:extLst>
              <a:ext uri="{FF2B5EF4-FFF2-40B4-BE49-F238E27FC236}">
                <a16:creationId xmlns:a16="http://schemas.microsoft.com/office/drawing/2014/main" id="{DEDEBB38-55D8-5035-E55C-71A3BC7453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5936" y="245535"/>
            <a:ext cx="2937901" cy="6358583"/>
          </a:xfrm>
          <a:prstGeom prst="rect">
            <a:avLst/>
          </a:prstGeom>
        </p:spPr>
      </p:pic>
      <p:pic>
        <p:nvPicPr>
          <p:cNvPr id="7" name="Picture 6">
            <a:extLst>
              <a:ext uri="{FF2B5EF4-FFF2-40B4-BE49-F238E27FC236}">
                <a16:creationId xmlns:a16="http://schemas.microsoft.com/office/drawing/2014/main" id="{4E6F68AA-668F-71FB-21B4-DBD6AB27A0DC}"/>
              </a:ext>
            </a:extLst>
          </p:cNvPr>
          <p:cNvPicPr>
            <a:picLocks noChangeAspect="1"/>
          </p:cNvPicPr>
          <p:nvPr/>
        </p:nvPicPr>
        <p:blipFill>
          <a:blip r:embed="rId5"/>
          <a:srcRect/>
          <a:stretch/>
        </p:blipFill>
        <p:spPr>
          <a:xfrm>
            <a:off x="7675936" y="248196"/>
            <a:ext cx="2937901" cy="6357919"/>
          </a:xfrm>
          <a:prstGeom prst="rect">
            <a:avLst/>
          </a:prstGeom>
        </p:spPr>
      </p:pic>
      <p:sp>
        <p:nvSpPr>
          <p:cNvPr id="3" name="Slide Number Placeholder 2">
            <a:extLst>
              <a:ext uri="{FF2B5EF4-FFF2-40B4-BE49-F238E27FC236}">
                <a16:creationId xmlns:a16="http://schemas.microsoft.com/office/drawing/2014/main" id="{A21B86AA-2483-FF4F-82EC-0A86FAFEE280}"/>
              </a:ext>
            </a:extLst>
          </p:cNvPr>
          <p:cNvSpPr>
            <a:spLocks noGrp="1"/>
          </p:cNvSpPr>
          <p:nvPr>
            <p:ph type="sldNum" sz="quarter" idx="11"/>
          </p:nvPr>
        </p:nvSpPr>
        <p:spPr/>
        <p:txBody>
          <a:bodyPr/>
          <a:lstStyle/>
          <a:p>
            <a:fld id="{59395FB3-9C97-154F-86B2-7E381B951268}" type="slidenum">
              <a:rPr lang="en-US" smtClean="0"/>
              <a:pPr/>
              <a:t>15</a:t>
            </a:fld>
            <a:endParaRPr lang="en-US" dirty="0"/>
          </a:p>
        </p:txBody>
      </p:sp>
      <p:sp>
        <p:nvSpPr>
          <p:cNvPr id="5" name="Text Placeholder 4"/>
          <p:cNvSpPr>
            <a:spLocks noGrp="1"/>
          </p:cNvSpPr>
          <p:nvPr>
            <p:ph type="body" sz="quarter" idx="4294967295"/>
          </p:nvPr>
        </p:nvSpPr>
        <p:spPr>
          <a:xfrm>
            <a:off x="304888" y="1155700"/>
            <a:ext cx="5472567" cy="3490913"/>
          </a:xfrm>
        </p:spPr>
        <p:txBody>
          <a:bodyPr/>
          <a:lstStyle/>
          <a:p>
            <a:pPr>
              <a:spcBef>
                <a:spcPts val="0"/>
              </a:spcBef>
              <a:spcAft>
                <a:spcPts val="1200"/>
              </a:spcAft>
            </a:pPr>
            <a:r>
              <a:rPr lang="en-US" sz="1400" dirty="0">
                <a:solidFill>
                  <a:srgbClr val="181818"/>
                </a:solidFill>
                <a:ea typeface="Helvetica" charset="0"/>
              </a:rPr>
              <a:t>Swipe interfaces encourage casual user interaction by offering a way to explore additional content inside the ad unit without leaving the screen they are currently on. </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Minimum 2, maximum 11 frames/items.</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Individual frames can contain unique click-throughs, or the entire unit can click to a single landing page.</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Deep-linking is permitted if the functionality exists within the destination app and URI information is provided.</a:t>
            </a:r>
          </a:p>
        </p:txBody>
      </p:sp>
      <p:sp>
        <p:nvSpPr>
          <p:cNvPr id="10" name="Title 1">
            <a:extLst>
              <a:ext uri="{FF2B5EF4-FFF2-40B4-BE49-F238E27FC236}">
                <a16:creationId xmlns:a16="http://schemas.microsoft.com/office/drawing/2014/main" id="{531221A5-BE42-104F-9350-8AD1578930C0}"/>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Swipe / Carousel</a:t>
            </a:r>
          </a:p>
        </p:txBody>
      </p:sp>
      <p:sp>
        <p:nvSpPr>
          <p:cNvPr id="16" name="Rectangle 15">
            <a:extLst>
              <a:ext uri="{FF2B5EF4-FFF2-40B4-BE49-F238E27FC236}">
                <a16:creationId xmlns:a16="http://schemas.microsoft.com/office/drawing/2014/main" id="{D3748B6D-559E-8F48-829A-4D6A9D1E764C}"/>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2" name="Text Placeholder 4">
            <a:extLst>
              <a:ext uri="{FF2B5EF4-FFF2-40B4-BE49-F238E27FC236}">
                <a16:creationId xmlns:a16="http://schemas.microsoft.com/office/drawing/2014/main" id="{86A57FEB-3EEF-0EAA-201E-1625815D5F1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6" name="Footer Placeholder 2">
            <a:extLst>
              <a:ext uri="{FF2B5EF4-FFF2-40B4-BE49-F238E27FC236}">
                <a16:creationId xmlns:a16="http://schemas.microsoft.com/office/drawing/2014/main" id="{733DBECA-BA8B-94F1-5BFA-F1ED4A9B861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8" name="Picture 7">
            <a:extLst>
              <a:ext uri="{FF2B5EF4-FFF2-40B4-BE49-F238E27FC236}">
                <a16:creationId xmlns:a16="http://schemas.microsoft.com/office/drawing/2014/main" id="{563CD75F-84CD-3634-DA03-030506302FEE}"/>
              </a:ext>
            </a:extLst>
          </p:cNvPr>
          <p:cNvPicPr>
            <a:picLocks noChangeAspect="1"/>
          </p:cNvPicPr>
          <p:nvPr/>
        </p:nvPicPr>
        <p:blipFill>
          <a:blip r:embed="rId6"/>
          <a:srcRect/>
          <a:stretch/>
        </p:blipFill>
        <p:spPr>
          <a:xfrm>
            <a:off x="7428204" y="-1"/>
            <a:ext cx="3431592" cy="6843147"/>
          </a:xfrm>
          <a:prstGeom prst="rect">
            <a:avLst/>
          </a:prstGeom>
        </p:spPr>
      </p:pic>
    </p:spTree>
    <p:extLst>
      <p:ext uri="{BB962C8B-B14F-4D97-AF65-F5344CB8AC3E}">
        <p14:creationId xmlns:p14="http://schemas.microsoft.com/office/powerpoint/2010/main" val="11050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83B78F-50F3-F402-9760-34633F1378ED}"/>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 name="Picture 3">
            <a:extLst>
              <a:ext uri="{FF2B5EF4-FFF2-40B4-BE49-F238E27FC236}">
                <a16:creationId xmlns:a16="http://schemas.microsoft.com/office/drawing/2014/main" id="{A6922F9B-1166-D8C9-BF29-5AF499161658}"/>
              </a:ext>
            </a:extLst>
          </p:cNvPr>
          <p:cNvPicPr>
            <a:picLocks noChangeAspect="1"/>
          </p:cNvPicPr>
          <p:nvPr/>
        </p:nvPicPr>
        <p:blipFill>
          <a:blip r:embed="rId4"/>
          <a:srcRect/>
          <a:stretch/>
        </p:blipFill>
        <p:spPr>
          <a:xfrm>
            <a:off x="7675936" y="248196"/>
            <a:ext cx="2937901" cy="6357919"/>
          </a:xfrm>
          <a:prstGeom prst="rect">
            <a:avLst/>
          </a:prstGeom>
        </p:spPr>
      </p:pic>
      <p:pic>
        <p:nvPicPr>
          <p:cNvPr id="19" name="vid-audio_off">
            <a:hlinkClick r:id="" action="ppaction://media"/>
            <a:extLst>
              <a:ext uri="{FF2B5EF4-FFF2-40B4-BE49-F238E27FC236}">
                <a16:creationId xmlns:a16="http://schemas.microsoft.com/office/drawing/2014/main" id="{79C42881-1144-7ADE-C0F1-C5DB94C0D5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67649" y="3134393"/>
            <a:ext cx="1586089" cy="892175"/>
          </a:xfrm>
          <a:prstGeom prst="rect">
            <a:avLst/>
          </a:prstGeom>
        </p:spPr>
      </p:pic>
      <p:pic>
        <p:nvPicPr>
          <p:cNvPr id="9" name="Picture 8">
            <a:extLst>
              <a:ext uri="{FF2B5EF4-FFF2-40B4-BE49-F238E27FC236}">
                <a16:creationId xmlns:a16="http://schemas.microsoft.com/office/drawing/2014/main" id="{67B568D2-4F56-0732-85BE-304DE94EC983}"/>
              </a:ext>
            </a:extLst>
          </p:cNvPr>
          <p:cNvPicPr>
            <a:picLocks noChangeAspect="1"/>
          </p:cNvPicPr>
          <p:nvPr/>
        </p:nvPicPr>
        <p:blipFill>
          <a:blip r:embed="rId6"/>
          <a:srcRect/>
          <a:stretch/>
        </p:blipFill>
        <p:spPr>
          <a:xfrm>
            <a:off x="7428204" y="-1"/>
            <a:ext cx="3431592" cy="6843147"/>
          </a:xfrm>
          <a:prstGeom prst="rect">
            <a:avLst/>
          </a:prstGeom>
        </p:spPr>
      </p:pic>
      <p:sp>
        <p:nvSpPr>
          <p:cNvPr id="10" name="Title 1">
            <a:extLst>
              <a:ext uri="{FF2B5EF4-FFF2-40B4-BE49-F238E27FC236}">
                <a16:creationId xmlns:a16="http://schemas.microsoft.com/office/drawing/2014/main" id="{B3094115-9D43-2F4C-AC26-4C974CB65B3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Video Player</a:t>
            </a:r>
          </a:p>
        </p:txBody>
      </p:sp>
      <p:sp>
        <p:nvSpPr>
          <p:cNvPr id="3" name="Slide Number Placeholder 2">
            <a:extLst>
              <a:ext uri="{FF2B5EF4-FFF2-40B4-BE49-F238E27FC236}">
                <a16:creationId xmlns:a16="http://schemas.microsoft.com/office/drawing/2014/main" id="{2B334B4A-F59C-5F4E-9AF1-730A4929334B}"/>
              </a:ext>
            </a:extLst>
          </p:cNvPr>
          <p:cNvSpPr>
            <a:spLocks noGrp="1"/>
          </p:cNvSpPr>
          <p:nvPr>
            <p:ph type="sldNum" sz="quarter" idx="11"/>
          </p:nvPr>
        </p:nvSpPr>
        <p:spPr/>
        <p:txBody>
          <a:bodyPr/>
          <a:lstStyle/>
          <a:p>
            <a:fld id="{59395FB3-9C97-154F-86B2-7E381B951268}" type="slidenum">
              <a:rPr lang="en-US" smtClean="0"/>
              <a:pPr/>
              <a:t>16</a:t>
            </a:fld>
            <a:endParaRPr lang="en-US" dirty="0"/>
          </a:p>
        </p:txBody>
      </p:sp>
      <p:sp>
        <p:nvSpPr>
          <p:cNvPr id="14" name="Rectangle 13">
            <a:extLst>
              <a:ext uri="{FF2B5EF4-FFF2-40B4-BE49-F238E27FC236}">
                <a16:creationId xmlns:a16="http://schemas.microsoft.com/office/drawing/2014/main" id="{F264774A-24DC-5142-82A6-DB3956B1267F}"/>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5" name="Text Placeholder 4">
            <a:extLst>
              <a:ext uri="{FF2B5EF4-FFF2-40B4-BE49-F238E27FC236}">
                <a16:creationId xmlns:a16="http://schemas.microsoft.com/office/drawing/2014/main" id="{9B4051BA-F07C-4145-9F33-A21B9095FBA6}"/>
              </a:ext>
            </a:extLst>
          </p:cNvPr>
          <p:cNvSpPr txBox="1">
            <a:spLocks/>
          </p:cNvSpPr>
          <p:nvPr/>
        </p:nvSpPr>
        <p:spPr>
          <a:xfrm>
            <a:off x="332320" y="1123656"/>
            <a:ext cx="5243815" cy="349040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latin typeface="IBM Plex Sans" panose="020B0503050203000203" pitchFamily="34" charset="0"/>
                <a:ea typeface="Helvetica" charset="0"/>
              </a:rPr>
              <a:t>Featuring an embedded video player in the Integrated Marquee space is an excellent way to get video content in front of a massive audience.</a:t>
            </a:r>
          </a:p>
          <a:p>
            <a:pPr>
              <a:spcBef>
                <a:spcPts val="0"/>
              </a:spcBef>
              <a:spcAft>
                <a:spcPts val="1200"/>
              </a:spcAft>
            </a:pPr>
            <a:r>
              <a:rPr lang="en-US" sz="1400" kern="0" dirty="0">
                <a:latin typeface="IBM Plex Sans" panose="020B0503050203000203" pitchFamily="34" charset="0"/>
                <a:ea typeface="Helvetica" charset="0"/>
              </a:rPr>
              <a:t>Videos will auto-play on page load, with the sound disabled: user interaction unmutes the video. When the video ends, a poster image will be displayed along with the option to replay the video.</a:t>
            </a:r>
          </a:p>
          <a:p>
            <a:pPr>
              <a:spcBef>
                <a:spcPts val="0"/>
              </a:spcBef>
              <a:spcAft>
                <a:spcPts val="1200"/>
              </a:spcAft>
            </a:pPr>
            <a:r>
              <a:rPr lang="en-US" sz="900" kern="0" dirty="0">
                <a:solidFill>
                  <a:srgbClr val="767676"/>
                </a:solidFill>
                <a:latin typeface="IBM Plex Sans" panose="020B0503050203000203" pitchFamily="34" charset="0"/>
                <a:ea typeface="Helvetica" charset="0"/>
              </a:rPr>
              <a:t>Video content must be approved and rights-owned, as needed, and must be hosted by The Weather Company.</a:t>
            </a:r>
          </a:p>
        </p:txBody>
      </p:sp>
      <p:sp>
        <p:nvSpPr>
          <p:cNvPr id="7" name="Text Placeholder 4">
            <a:extLst>
              <a:ext uri="{FF2B5EF4-FFF2-40B4-BE49-F238E27FC236}">
                <a16:creationId xmlns:a16="http://schemas.microsoft.com/office/drawing/2014/main" id="{CD49EDCC-6291-7666-3C4F-34DA4F75F2D1}"/>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8" name="Footer Placeholder 2">
            <a:extLst>
              <a:ext uri="{FF2B5EF4-FFF2-40B4-BE49-F238E27FC236}">
                <a16:creationId xmlns:a16="http://schemas.microsoft.com/office/drawing/2014/main" id="{4EBC43CD-8846-F67B-0820-210F05CDF8A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6" name="Picture 5" descr="A picture containing text, clipart&#10;&#10;Description automatically generated">
            <a:extLst>
              <a:ext uri="{FF2B5EF4-FFF2-40B4-BE49-F238E27FC236}">
                <a16:creationId xmlns:a16="http://schemas.microsoft.com/office/drawing/2014/main" id="{50156030-9CC2-99B3-1F0F-8C2C6501B166}"/>
              </a:ext>
            </a:extLst>
          </p:cNvPr>
          <p:cNvPicPr>
            <a:picLocks noChangeAspect="1"/>
          </p:cNvPicPr>
          <p:nvPr/>
        </p:nvPicPr>
        <p:blipFill>
          <a:blip r:embed="rId7"/>
          <a:stretch>
            <a:fillRect/>
          </a:stretch>
        </p:blipFill>
        <p:spPr>
          <a:xfrm>
            <a:off x="8314288" y="3397308"/>
            <a:ext cx="692810" cy="384058"/>
          </a:xfrm>
          <a:prstGeom prst="rect">
            <a:avLst/>
          </a:prstGeom>
        </p:spPr>
      </p:pic>
    </p:spTree>
    <p:extLst>
      <p:ext uri="{BB962C8B-B14F-4D97-AF65-F5344CB8AC3E}">
        <p14:creationId xmlns:p14="http://schemas.microsoft.com/office/powerpoint/2010/main" val="2498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C342-E8AE-AB8B-6FE2-861BB0B6689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3" name="Slide Number Placeholder 2">
            <a:extLst>
              <a:ext uri="{FF2B5EF4-FFF2-40B4-BE49-F238E27FC236}">
                <a16:creationId xmlns:a16="http://schemas.microsoft.com/office/drawing/2014/main" id="{1C257BE4-25FD-904A-860B-F8D45130DA06}"/>
              </a:ext>
            </a:extLst>
          </p:cNvPr>
          <p:cNvSpPr>
            <a:spLocks noGrp="1"/>
          </p:cNvSpPr>
          <p:nvPr>
            <p:ph type="sldNum" sz="quarter" idx="11"/>
          </p:nvPr>
        </p:nvSpPr>
        <p:spPr/>
        <p:txBody>
          <a:bodyPr/>
          <a:lstStyle/>
          <a:p>
            <a:fld id="{59395FB3-9C97-154F-86B2-7E381B951268}" type="slidenum">
              <a:rPr lang="en-US" smtClean="0"/>
              <a:pPr/>
              <a:t>17</a:t>
            </a:fld>
            <a:endParaRPr lang="en-US" dirty="0"/>
          </a:p>
        </p:txBody>
      </p:sp>
      <p:sp>
        <p:nvSpPr>
          <p:cNvPr id="5" name="Text Placeholder 4"/>
          <p:cNvSpPr>
            <a:spLocks noGrp="1"/>
          </p:cNvSpPr>
          <p:nvPr>
            <p:ph type="body" sz="quarter" idx="4294967295"/>
          </p:nvPr>
        </p:nvSpPr>
        <p:spPr>
          <a:xfrm>
            <a:off x="304888" y="1123950"/>
            <a:ext cx="5307013" cy="3489325"/>
          </a:xfrm>
        </p:spPr>
        <p:txBody>
          <a:bodyPr/>
          <a:lstStyle/>
          <a:p>
            <a:pPr>
              <a:spcBef>
                <a:spcPts val="0"/>
              </a:spcBef>
              <a:spcAft>
                <a:spcPts val="1200"/>
              </a:spcAft>
            </a:pPr>
            <a:r>
              <a:rPr lang="en-US" sz="1400" dirty="0">
                <a:solidFill>
                  <a:srgbClr val="181818"/>
                </a:solidFill>
                <a:ea typeface="Helvetica" charset="0"/>
              </a:rPr>
              <a:t>Video galleries are ideal for advertisers with abundant video content and video interaction KPIs. Multiple videos are presented together, usually in a carousel format.</a:t>
            </a:r>
          </a:p>
          <a:p>
            <a:pPr>
              <a:spcBef>
                <a:spcPts val="0"/>
              </a:spcBef>
              <a:spcAft>
                <a:spcPts val="1200"/>
              </a:spcAft>
            </a:pPr>
            <a:r>
              <a:rPr lang="en-US" sz="1400" dirty="0">
                <a:solidFill>
                  <a:srgbClr val="181818"/>
                </a:solidFill>
                <a:ea typeface="Helvetica" charset="0"/>
              </a:rPr>
              <a:t>On load, the first video will start playing immediately with sound disabled. Users can toggle the sound and tap or swipe the carousel controls to access additional video content.</a:t>
            </a:r>
          </a:p>
          <a:p>
            <a:pPr>
              <a:spcBef>
                <a:spcPts val="0"/>
              </a:spcBef>
              <a:spcAft>
                <a:spcPts val="1200"/>
              </a:spcAft>
            </a:pPr>
            <a:r>
              <a:rPr lang="en-US" sz="1400" dirty="0">
                <a:solidFill>
                  <a:srgbClr val="181818"/>
                </a:solidFill>
                <a:ea typeface="Helvetica" charset="0"/>
              </a:rPr>
              <a:t>Each video can click through to a unique URL, or the entire unit can click to a single landing page. </a:t>
            </a:r>
          </a:p>
          <a:p>
            <a:pPr>
              <a:spcBef>
                <a:spcPts val="0"/>
              </a:spcBef>
              <a:spcAft>
                <a:spcPts val="1200"/>
              </a:spcAft>
            </a:pPr>
            <a:r>
              <a:rPr lang="en-US" sz="900" dirty="0">
                <a:solidFill>
                  <a:srgbClr val="767676"/>
                </a:solidFill>
                <a:ea typeface="Helvetica" charset="0"/>
              </a:rPr>
              <a:t>Video content must be approved and rights-owned, as needed, and must be hosted by The Weather Company.</a:t>
            </a:r>
          </a:p>
        </p:txBody>
      </p:sp>
      <p:sp>
        <p:nvSpPr>
          <p:cNvPr id="10" name="Title 1">
            <a:extLst>
              <a:ext uri="{FF2B5EF4-FFF2-40B4-BE49-F238E27FC236}">
                <a16:creationId xmlns:a16="http://schemas.microsoft.com/office/drawing/2014/main" id="{F5C238B1-3F13-C84D-BAF6-03B55DB27188}"/>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Video Gallery</a:t>
            </a:r>
          </a:p>
        </p:txBody>
      </p:sp>
      <p:sp>
        <p:nvSpPr>
          <p:cNvPr id="15" name="Rectangle 14">
            <a:extLst>
              <a:ext uri="{FF2B5EF4-FFF2-40B4-BE49-F238E27FC236}">
                <a16:creationId xmlns:a16="http://schemas.microsoft.com/office/drawing/2014/main" id="{66112CBD-A394-E149-9550-A95B527A2363}"/>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7" name="Text Placeholder 4">
            <a:extLst>
              <a:ext uri="{FF2B5EF4-FFF2-40B4-BE49-F238E27FC236}">
                <a16:creationId xmlns:a16="http://schemas.microsoft.com/office/drawing/2014/main" id="{56B9912E-AAF8-1AB0-B0DC-7B5CF315017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8" name="Footer Placeholder 2">
            <a:extLst>
              <a:ext uri="{FF2B5EF4-FFF2-40B4-BE49-F238E27FC236}">
                <a16:creationId xmlns:a16="http://schemas.microsoft.com/office/drawing/2014/main" id="{0F52A759-57D2-BD54-557C-84772713814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9" name="Picture 8">
            <a:extLst>
              <a:ext uri="{FF2B5EF4-FFF2-40B4-BE49-F238E27FC236}">
                <a16:creationId xmlns:a16="http://schemas.microsoft.com/office/drawing/2014/main" id="{88ECC46C-59D5-196A-A364-F5F7901AF239}"/>
              </a:ext>
            </a:extLst>
          </p:cNvPr>
          <p:cNvPicPr>
            <a:picLocks noChangeAspect="1"/>
          </p:cNvPicPr>
          <p:nvPr/>
        </p:nvPicPr>
        <p:blipFill>
          <a:blip r:embed="rId4"/>
          <a:srcRect/>
          <a:stretch/>
        </p:blipFill>
        <p:spPr>
          <a:xfrm>
            <a:off x="7675936" y="248196"/>
            <a:ext cx="2937900" cy="6357919"/>
          </a:xfrm>
          <a:prstGeom prst="rect">
            <a:avLst/>
          </a:prstGeom>
        </p:spPr>
      </p:pic>
      <p:pic>
        <p:nvPicPr>
          <p:cNvPr id="14" name="vid-kia-no_audio">
            <a:hlinkClick r:id="" action="ppaction://media"/>
            <a:extLst>
              <a:ext uri="{FF2B5EF4-FFF2-40B4-BE49-F238E27FC236}">
                <a16:creationId xmlns:a16="http://schemas.microsoft.com/office/drawing/2014/main" id="{C03797C7-B171-C907-C139-A5F12525E6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9667" y="2930525"/>
            <a:ext cx="1608666" cy="90487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D230E00-2F14-F8B7-84D0-6ABA2A32959C}"/>
              </a:ext>
            </a:extLst>
          </p:cNvPr>
          <p:cNvPicPr>
            <a:picLocks noChangeAspect="1"/>
          </p:cNvPicPr>
          <p:nvPr/>
        </p:nvPicPr>
        <p:blipFill>
          <a:blip r:embed="rId6"/>
          <a:stretch>
            <a:fillRect/>
          </a:stretch>
        </p:blipFill>
        <p:spPr>
          <a:xfrm>
            <a:off x="8797595" y="3229543"/>
            <a:ext cx="692810" cy="384058"/>
          </a:xfrm>
          <a:prstGeom prst="rect">
            <a:avLst/>
          </a:prstGeom>
        </p:spPr>
      </p:pic>
      <p:pic>
        <p:nvPicPr>
          <p:cNvPr id="12" name="Picture 11">
            <a:extLst>
              <a:ext uri="{FF2B5EF4-FFF2-40B4-BE49-F238E27FC236}">
                <a16:creationId xmlns:a16="http://schemas.microsoft.com/office/drawing/2014/main" id="{4996A3AD-38B1-0C5D-E911-C6085134C018}"/>
              </a:ext>
            </a:extLst>
          </p:cNvPr>
          <p:cNvPicPr>
            <a:picLocks noChangeAspect="1"/>
          </p:cNvPicPr>
          <p:nvPr/>
        </p:nvPicPr>
        <p:blipFill>
          <a:blip r:embed="rId7"/>
          <a:srcRect/>
          <a:stretch/>
        </p:blipFill>
        <p:spPr>
          <a:xfrm>
            <a:off x="7428204" y="-1"/>
            <a:ext cx="3431592" cy="6843147"/>
          </a:xfrm>
          <a:prstGeom prst="rect">
            <a:avLst/>
          </a:prstGeom>
        </p:spPr>
      </p:pic>
    </p:spTree>
    <p:extLst>
      <p:ext uri="{BB962C8B-B14F-4D97-AF65-F5344CB8AC3E}">
        <p14:creationId xmlns:p14="http://schemas.microsoft.com/office/powerpoint/2010/main" val="2637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5" name="vid-intro-rei">
            <a:hlinkClick r:id="" action="ppaction://media"/>
            <a:extLst>
              <a:ext uri="{FF2B5EF4-FFF2-40B4-BE49-F238E27FC236}">
                <a16:creationId xmlns:a16="http://schemas.microsoft.com/office/drawing/2014/main" id="{CC7138DC-1601-1E6C-D0BA-123F355AC0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5936" y="245536"/>
            <a:ext cx="2941757" cy="6366930"/>
          </a:xfrm>
          <a:prstGeom prst="rect">
            <a:avLst/>
          </a:prstGeom>
        </p:spPr>
      </p:pic>
      <p:pic>
        <p:nvPicPr>
          <p:cNvPr id="8" name="Picture 7">
            <a:extLst>
              <a:ext uri="{FF2B5EF4-FFF2-40B4-BE49-F238E27FC236}">
                <a16:creationId xmlns:a16="http://schemas.microsoft.com/office/drawing/2014/main" id="{E961971E-6019-6E7D-2266-71C107041CCE}"/>
              </a:ext>
            </a:extLst>
          </p:cNvPr>
          <p:cNvPicPr>
            <a:picLocks noChangeAspect="1"/>
          </p:cNvPicPr>
          <p:nvPr/>
        </p:nvPicPr>
        <p:blipFill>
          <a:blip r:embed="rId6"/>
          <a:srcRect/>
          <a:stretch/>
        </p:blipFill>
        <p:spPr>
          <a:xfrm>
            <a:off x="7428204" y="-1"/>
            <a:ext cx="3431592" cy="6843147"/>
          </a:xfrm>
          <a:prstGeom prst="rect">
            <a:avLst/>
          </a:prstGeom>
        </p:spPr>
      </p:pic>
      <p:sp>
        <p:nvSpPr>
          <p:cNvPr id="4" name="Slide Number Placeholder 3">
            <a:extLst>
              <a:ext uri="{FF2B5EF4-FFF2-40B4-BE49-F238E27FC236}">
                <a16:creationId xmlns:a16="http://schemas.microsoft.com/office/drawing/2014/main" id="{B1D3DAF0-BBFD-DD49-B947-FCE9B44AEEFF}"/>
              </a:ext>
            </a:extLst>
          </p:cNvPr>
          <p:cNvSpPr>
            <a:spLocks noGrp="1"/>
          </p:cNvSpPr>
          <p:nvPr>
            <p:ph type="sldNum" sz="quarter" idx="11"/>
          </p:nvPr>
        </p:nvSpPr>
        <p:spPr/>
        <p:txBody>
          <a:bodyPr/>
          <a:lstStyle/>
          <a:p>
            <a:fld id="{59395FB3-9C97-154F-86B2-7E381B951268}" type="slidenum">
              <a:rPr lang="en-US" smtClean="0"/>
              <a:pPr/>
              <a:t>18</a:t>
            </a:fld>
            <a:endParaRPr lang="en-US" dirty="0"/>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Video Intro</a:t>
            </a:r>
            <a:endParaRPr lang="en-US" dirty="0">
              <a:solidFill>
                <a:srgbClr val="161616"/>
              </a:solidFill>
              <a:ea typeface="Helvetica" charset="0"/>
              <a:cs typeface="Arial" panose="020B0604020202020204" pitchFamily="34" charset="0"/>
            </a:endParaRP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27823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1400" kern="0" dirty="0">
                <a:solidFill>
                  <a:srgbClr val="161616"/>
                </a:solidFill>
                <a:latin typeface="IBM Plex Sans" panose="020B0503050203000203" pitchFamily="34" charset="0"/>
              </a:rPr>
              <a:t>A full-canvas brand video plays automatically before revealing the Integrated Marquee creative. The Video Intro grabs user attention by placing brand content front and center on app load.</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This feature is ideal for advertisers with access to high-quality video content (e.g., commercials, pre-roll, social media placements) that can be used to introduce their IM creative. </a:t>
            </a:r>
          </a:p>
          <a:p>
            <a:pPr>
              <a:spcBef>
                <a:spcPts val="0"/>
              </a:spcBef>
              <a:spcAft>
                <a:spcPts val="0"/>
              </a:spcAft>
              <a:buClr>
                <a:schemeClr val="accent2"/>
              </a:buClr>
              <a:buSzPct val="25000"/>
            </a:pP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Video Intro content does not need to be weather-related.</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The intro plays for 3 seconds, followed by a brief transition (appx .5s) to the IM. Audio is not supported.</a:t>
            </a:r>
            <a:endParaRPr lang="en-US" sz="1400" i="1" kern="0" dirty="0">
              <a:solidFill>
                <a:srgbClr val="161616"/>
              </a:solidFill>
              <a:highlight>
                <a:srgbClr val="FFFF00"/>
              </a:highlight>
              <a:latin typeface="IBM Plex Sans" panose="020B0503050203000203" pitchFamily="34" charset="0"/>
            </a:endParaRPr>
          </a:p>
          <a:p>
            <a:pPr>
              <a:spcBef>
                <a:spcPts val="0"/>
              </a:spcBef>
              <a:spcAft>
                <a:spcPts val="0"/>
              </a:spcAft>
              <a:buClr>
                <a:schemeClr val="accent2"/>
              </a:buClr>
              <a:buSzPct val="25000"/>
            </a:pPr>
            <a:endParaRPr lang="en-US" sz="1400" i="1" kern="0" dirty="0">
              <a:solidFill>
                <a:srgbClr val="161616"/>
              </a:solidFill>
              <a:highlight>
                <a:srgbClr val="FFFF00"/>
              </a:highlight>
              <a:latin typeface="IBM Plex Sans" panose="020B0503050203000203" pitchFamily="34" charset="0"/>
            </a:endParaRPr>
          </a:p>
          <a:p>
            <a:pPr>
              <a:spcBef>
                <a:spcPts val="0"/>
              </a:spcBef>
              <a:spcAft>
                <a:spcPts val="0"/>
              </a:spcAft>
              <a:buClr>
                <a:schemeClr val="accent2"/>
              </a:buClr>
              <a:buSzPct val="25000"/>
            </a:pPr>
            <a:r>
              <a:rPr lang="en-US" sz="1100" dirty="0">
                <a:solidFill>
                  <a:srgbClr val="161616"/>
                </a:solidFill>
                <a:latin typeface="IBM Plex Sans" panose="020B0503050203000203" pitchFamily="34" charset="0"/>
              </a:rPr>
              <a:t>Please note:</a:t>
            </a:r>
          </a:p>
          <a:p>
            <a:pPr marL="228600"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rPr>
              <a:t>TWC’s Creative Lab can offer light editing support for clients’ video assets but cannot create original video content for Video Intros.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Video Intros cannot include </a:t>
            </a:r>
            <a:r>
              <a:rPr lang="en-US" sz="1100" dirty="0">
                <a:solidFill>
                  <a:srgbClr val="161616"/>
                </a:solidFill>
                <a:latin typeface="IBM Plex Sans" panose="020B0503050203000203" pitchFamily="34" charset="0"/>
                <a:hlinkClick r:id="rId7" tooltip="See Example"/>
              </a:rPr>
              <a:t>text/graphic elements</a:t>
            </a:r>
            <a:r>
              <a:rPr lang="en-US" sz="1100" dirty="0">
                <a:solidFill>
                  <a:srgbClr val="161616"/>
                </a:solidFill>
                <a:latin typeface="IBM Plex Sans" panose="020B0503050203000203" pitchFamily="34" charset="0"/>
              </a:rPr>
              <a:t> that may interfere with or obfuscate the TWC app interface (e.g., supers, overlays, captions).</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Video Intros cannot include </a:t>
            </a:r>
            <a:r>
              <a:rPr lang="en-US" sz="1100" dirty="0">
                <a:solidFill>
                  <a:srgbClr val="161616"/>
                </a:solidFill>
                <a:latin typeface="IBM Plex Sans" panose="020B0503050203000203" pitchFamily="34" charset="0"/>
                <a:hlinkClick r:id="rId8" tooltip="See Example"/>
              </a:rPr>
              <a:t>threatening-looking weather imagery</a:t>
            </a:r>
            <a:r>
              <a:rPr lang="en-US" sz="1100" dirty="0">
                <a:solidFill>
                  <a:srgbClr val="161616"/>
                </a:solidFill>
                <a:latin typeface="IBM Plex Sans" panose="020B0503050203000203" pitchFamily="34" charset="0"/>
              </a:rPr>
              <a:t> (e.g., tornados, thunderstorms, lightning), or </a:t>
            </a:r>
            <a:r>
              <a:rPr lang="en-US" sz="1100" dirty="0">
                <a:solidFill>
                  <a:srgbClr val="161616"/>
                </a:solidFill>
                <a:latin typeface="IBM Plex Sans" panose="020B0503050203000203" pitchFamily="34" charset="0"/>
                <a:hlinkClick r:id="rId9" tooltip="See Example"/>
              </a:rPr>
              <a:t>excessive amounts of red</a:t>
            </a:r>
            <a:r>
              <a:rPr lang="en-US" sz="1100" dirty="0">
                <a:solidFill>
                  <a:srgbClr val="161616"/>
                </a:solidFill>
                <a:latin typeface="IBM Plex Sans" panose="020B0503050203000203" pitchFamily="34" charset="0"/>
              </a:rPr>
              <a:t>, which is associated with severe weather in the context of the TWC environment.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Content will be cropped slightly at the bottom edge of the IM canvas due to the app’s page bevel, and at the left and right edges depending on the width of the device on which it’s being viewed. Key imagery should be centered in the video.</a:t>
            </a:r>
            <a:endParaRPr lang="en-US" sz="1100" dirty="0">
              <a:solidFill>
                <a:srgbClr val="767676"/>
              </a:solidFill>
              <a:latin typeface="IBM Plex Sans" panose="020B0503050203000203" pitchFamily="34" charset="0"/>
            </a:endParaRPr>
          </a:p>
        </p:txBody>
      </p:sp>
      <p:sp>
        <p:nvSpPr>
          <p:cNvPr id="14" name="Rectangle 13">
            <a:extLst>
              <a:ext uri="{FF2B5EF4-FFF2-40B4-BE49-F238E27FC236}">
                <a16:creationId xmlns:a16="http://schemas.microsoft.com/office/drawing/2014/main" id="{B54C5F9F-90DD-714F-BDCA-BEA1D308E0CD}"/>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3" name="Text Placeholder 4">
            <a:extLst>
              <a:ext uri="{FF2B5EF4-FFF2-40B4-BE49-F238E27FC236}">
                <a16:creationId xmlns:a16="http://schemas.microsoft.com/office/drawing/2014/main" id="{A9B90202-6DFA-BF66-0FD0-7A22A8DFF682}"/>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62722364-814A-7194-2B27-3160795BF3B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2229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279328-E1E0-3773-4FFD-76EECD8A5078}"/>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4" name="expandable-behr">
            <a:hlinkClick r:id="" action="ppaction://media"/>
            <a:extLst>
              <a:ext uri="{FF2B5EF4-FFF2-40B4-BE49-F238E27FC236}">
                <a16:creationId xmlns:a16="http://schemas.microsoft.com/office/drawing/2014/main" id="{B6BDFC94-33B1-84B1-4984-2FB31E2E78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5936" y="248195"/>
            <a:ext cx="2937901" cy="6358584"/>
          </a:xfrm>
          <a:prstGeom prst="rect">
            <a:avLst/>
          </a:prstGeom>
        </p:spPr>
      </p:pic>
      <p:pic>
        <p:nvPicPr>
          <p:cNvPr id="11" name="Picture 10">
            <a:extLst>
              <a:ext uri="{FF2B5EF4-FFF2-40B4-BE49-F238E27FC236}">
                <a16:creationId xmlns:a16="http://schemas.microsoft.com/office/drawing/2014/main" id="{10EE46AF-E542-1C90-D7C2-6F130C5A35CF}"/>
              </a:ext>
            </a:extLst>
          </p:cNvPr>
          <p:cNvPicPr>
            <a:picLocks noChangeAspect="1"/>
          </p:cNvPicPr>
          <p:nvPr/>
        </p:nvPicPr>
        <p:blipFill>
          <a:blip r:embed="rId5"/>
          <a:srcRect/>
          <a:stretch/>
        </p:blipFill>
        <p:spPr>
          <a:xfrm>
            <a:off x="7428204" y="-1"/>
            <a:ext cx="3431592" cy="6843147"/>
          </a:xfrm>
          <a:prstGeom prst="rect">
            <a:avLst/>
          </a:prstGeom>
        </p:spPr>
      </p:pic>
      <p:sp>
        <p:nvSpPr>
          <p:cNvPr id="3" name="Slide Number Placeholder 2">
            <a:extLst>
              <a:ext uri="{FF2B5EF4-FFF2-40B4-BE49-F238E27FC236}">
                <a16:creationId xmlns:a16="http://schemas.microsoft.com/office/drawing/2014/main" id="{81F7EE4E-702B-F04B-9E40-B3DE96F4A92F}"/>
              </a:ext>
            </a:extLst>
          </p:cNvPr>
          <p:cNvSpPr>
            <a:spLocks noGrp="1"/>
          </p:cNvSpPr>
          <p:nvPr>
            <p:ph type="sldNum" sz="quarter" idx="11"/>
          </p:nvPr>
        </p:nvSpPr>
        <p:spPr/>
        <p:txBody>
          <a:bodyPr/>
          <a:lstStyle/>
          <a:p>
            <a:fld id="{59395FB3-9C97-154F-86B2-7E381B951268}" type="slidenum">
              <a:rPr lang="en-US" smtClean="0"/>
              <a:pPr/>
              <a:t>19</a:t>
            </a:fld>
            <a:endParaRPr lang="en-US" dirty="0"/>
          </a:p>
        </p:txBody>
      </p:sp>
      <p:sp>
        <p:nvSpPr>
          <p:cNvPr id="5" name="Text Placeholder 4"/>
          <p:cNvSpPr>
            <a:spLocks noGrp="1"/>
          </p:cNvSpPr>
          <p:nvPr>
            <p:ph type="body" sz="quarter" idx="4294967295"/>
          </p:nvPr>
        </p:nvSpPr>
        <p:spPr>
          <a:xfrm>
            <a:off x="304888" y="1128713"/>
            <a:ext cx="5454650" cy="3490912"/>
          </a:xfrm>
        </p:spPr>
        <p:txBody>
          <a:bodyPr/>
          <a:lstStyle/>
          <a:p>
            <a:pPr>
              <a:spcBef>
                <a:spcPts val="0"/>
              </a:spcBef>
              <a:spcAft>
                <a:spcPts val="1200"/>
              </a:spcAft>
            </a:pPr>
            <a:r>
              <a:rPr lang="en-US" sz="1400" dirty="0">
                <a:solidFill>
                  <a:srgbClr val="181818"/>
                </a:solidFill>
                <a:ea typeface="Helvetica" charset="0"/>
              </a:rPr>
              <a:t>When a user taps on an ad with expandable rich media functionality,</a:t>
            </a:r>
            <a:br>
              <a:rPr lang="en-US" sz="1400" dirty="0">
                <a:solidFill>
                  <a:srgbClr val="181818"/>
                </a:solidFill>
                <a:ea typeface="Helvetica" charset="0"/>
              </a:rPr>
            </a:br>
            <a:r>
              <a:rPr lang="en-US" sz="1400" dirty="0">
                <a:solidFill>
                  <a:srgbClr val="181818"/>
                </a:solidFill>
                <a:ea typeface="Helvetica" charset="0"/>
              </a:rPr>
              <a:t>the creative expands out of the initial Integrated Marquee space into a full screen experience. This gives the advertiser the opportunity to tell a larger story with more content.</a:t>
            </a:r>
          </a:p>
          <a:p>
            <a:pPr>
              <a:spcBef>
                <a:spcPts val="0"/>
              </a:spcBef>
              <a:spcAft>
                <a:spcPts val="1200"/>
              </a:spcAft>
            </a:pPr>
            <a:r>
              <a:rPr lang="en-US" sz="1100" dirty="0">
                <a:solidFill>
                  <a:srgbClr val="181818"/>
                </a:solidFill>
                <a:ea typeface="Helvetica" charset="0"/>
              </a:rPr>
              <a:t>The expanded state can contain, but is not limited to, the following elements: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Additional brands or products with unique CTAs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Image carousels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Video content</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Animation and interactivity</a:t>
            </a:r>
          </a:p>
        </p:txBody>
      </p:sp>
      <p:sp>
        <p:nvSpPr>
          <p:cNvPr id="9" name="Title 1">
            <a:extLst>
              <a:ext uri="{FF2B5EF4-FFF2-40B4-BE49-F238E27FC236}">
                <a16:creationId xmlns:a16="http://schemas.microsoft.com/office/drawing/2014/main" id="{B484D845-E159-BE46-839C-656EE27E7F17}"/>
              </a:ext>
            </a:extLst>
          </p:cNvPr>
          <p:cNvSpPr txBox="1">
            <a:spLocks/>
          </p:cNvSpPr>
          <p:nvPr/>
        </p:nvSpPr>
        <p:spPr>
          <a:xfrm>
            <a:off x="304888"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Expandable Rich Media</a:t>
            </a:r>
          </a:p>
        </p:txBody>
      </p:sp>
      <p:sp>
        <p:nvSpPr>
          <p:cNvPr id="16" name="Rectangle 15">
            <a:extLst>
              <a:ext uri="{FF2B5EF4-FFF2-40B4-BE49-F238E27FC236}">
                <a16:creationId xmlns:a16="http://schemas.microsoft.com/office/drawing/2014/main" id="{9A1F4C80-3E40-BD4F-98BF-B88715883341}"/>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6" name="Text Placeholder 4">
            <a:extLst>
              <a:ext uri="{FF2B5EF4-FFF2-40B4-BE49-F238E27FC236}">
                <a16:creationId xmlns:a16="http://schemas.microsoft.com/office/drawing/2014/main" id="{D37D7653-9509-4A86-8F51-DFFDBA6DFD4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321C8176-E548-C88B-D50D-36486F283D5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9056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B102D913-47A5-9249-9275-97D0D49328B7}"/>
              </a:ext>
            </a:extLst>
          </p:cNvPr>
          <p:cNvPicPr>
            <a:picLocks noGrp="1" noChangeAspect="1"/>
          </p:cNvPicPr>
          <p:nvPr>
            <p:ph type="pic" sz="quarter" idx="4294967295"/>
          </p:nvPr>
        </p:nvPicPr>
        <p:blipFill>
          <a:blip r:embed="rId2"/>
          <a:srcRect l="515" r="515"/>
          <a:stretch/>
        </p:blipFill>
        <p:spPr>
          <a:xfrm>
            <a:off x="6096000" y="0"/>
            <a:ext cx="6096000" cy="6858000"/>
          </a:xfrm>
          <a:prstGeom prst="rect">
            <a:avLst/>
          </a:prstGeom>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801"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5"/>
            <a:ext cx="5510213" cy="4548861"/>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The Integrated Marquee is The Weather Company’s premium native ad product. It combines brand imagery and messaging with real-time weather conditions to create stunning, contextually-relevant ads.</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This unit runs on The Weather Channel iOS and Android app home screens. As a platform that reaches 15 million+ daily users,* it is a highly effective space for brands to engage a massive audience.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By default, the Integrated Marquee reflects the weather conditions and time of day in a user’s location — it can be further customized using our proprietary Adaptor logic and Weather Targeting platform.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HTML5-based features such as video playback, animation, and expandable full-screen overlays are also available.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Advertisers can choose the feature or combination of features that best suits their marketing goals.</a:t>
            </a:r>
          </a:p>
          <a:p>
            <a:pPr defTabSz="1219170">
              <a:spcBef>
                <a:spcPts val="1467"/>
              </a:spcBef>
            </a:pPr>
            <a:r>
              <a:rPr lang="en-US" sz="900" dirty="0">
                <a:solidFill>
                  <a:schemeClr val="accent1"/>
                </a:solidFill>
                <a:latin typeface="IBM Plex Sans" panose="020B0503050203000203" pitchFamily="34" charset="0"/>
              </a:rPr>
              <a:t>* Source: Qlik, US only, Q3 Avg. 2022</a:t>
            </a:r>
            <a:endParaRPr lang="en-US" kern="0" dirty="0">
              <a:solidFill>
                <a:srgbClr val="FFFFFF"/>
              </a:solidFill>
              <a:latin typeface="IBM Plex Sans" panose="020B0503050203000203" pitchFamily="34" charset="0"/>
              <a:ea typeface="Helvetica" charset="0"/>
              <a:cs typeface="Arial"/>
              <a:sym typeface="Arial"/>
            </a:endParaRPr>
          </a:p>
        </p:txBody>
      </p:sp>
      <p:sp>
        <p:nvSpPr>
          <p:cNvPr id="4" name="Slide Number Placeholder 3">
            <a:extLst>
              <a:ext uri="{FF2B5EF4-FFF2-40B4-BE49-F238E27FC236}">
                <a16:creationId xmlns:a16="http://schemas.microsoft.com/office/drawing/2014/main" id="{503E0283-4D3C-754C-8D73-9DF23C6FD0A1}"/>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8" name="Footer Placeholder 2">
            <a:extLst>
              <a:ext uri="{FF2B5EF4-FFF2-40B4-BE49-F238E27FC236}">
                <a16:creationId xmlns:a16="http://schemas.microsoft.com/office/drawing/2014/main" id="{770B34A0-DB0F-403D-3463-FBDFAC47338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85459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10054-6910-D3E0-C96A-D127143C9804}"/>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0" name="vert-vid-SeaDoo">
            <a:hlinkClick r:id="" action="ppaction://media"/>
            <a:extLst>
              <a:ext uri="{FF2B5EF4-FFF2-40B4-BE49-F238E27FC236}">
                <a16:creationId xmlns:a16="http://schemas.microsoft.com/office/drawing/2014/main" id="{E9724992-196D-BDA8-179E-E10AF43128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5049" y="244871"/>
            <a:ext cx="2937901" cy="6358583"/>
          </a:xfrm>
          <a:prstGeom prst="rect">
            <a:avLst/>
          </a:prstGeom>
        </p:spPr>
      </p:pic>
      <p:sp>
        <p:nvSpPr>
          <p:cNvPr id="2" name="Slide Number Placeholder 1">
            <a:extLst>
              <a:ext uri="{FF2B5EF4-FFF2-40B4-BE49-F238E27FC236}">
                <a16:creationId xmlns:a16="http://schemas.microsoft.com/office/drawing/2014/main" id="{CE60195D-249C-5040-BD15-299E95E99A60}"/>
              </a:ext>
            </a:extLst>
          </p:cNvPr>
          <p:cNvSpPr>
            <a:spLocks noGrp="1"/>
          </p:cNvSpPr>
          <p:nvPr>
            <p:ph type="sldNum" sz="quarter" idx="11"/>
          </p:nvPr>
        </p:nvSpPr>
        <p:spPr/>
        <p:txBody>
          <a:bodyPr/>
          <a:lstStyle/>
          <a:p>
            <a:fld id="{59395FB3-9C97-154F-86B2-7E381B951268}" type="slidenum">
              <a:rPr lang="en-US" smtClean="0"/>
              <a:pPr/>
              <a:t>20</a:t>
            </a:fld>
            <a:endParaRPr lang="en-US" dirty="0"/>
          </a:p>
        </p:txBody>
      </p:sp>
      <p:sp>
        <p:nvSpPr>
          <p:cNvPr id="5" name="Text Placeholder 4"/>
          <p:cNvSpPr>
            <a:spLocks noGrp="1"/>
          </p:cNvSpPr>
          <p:nvPr>
            <p:ph type="body" sz="quarter" idx="4294967295"/>
          </p:nvPr>
        </p:nvSpPr>
        <p:spPr>
          <a:xfrm>
            <a:off x="303290" y="1106488"/>
            <a:ext cx="5486400" cy="4125912"/>
          </a:xfrm>
        </p:spPr>
        <p:txBody>
          <a:bodyPr/>
          <a:lstStyle/>
          <a:p>
            <a:pPr>
              <a:spcBef>
                <a:spcPts val="0"/>
              </a:spcBef>
              <a:spcAft>
                <a:spcPts val="1200"/>
              </a:spcAft>
              <a:buClr>
                <a:schemeClr val="accent2"/>
              </a:buClr>
              <a:buSzPct val="25000"/>
            </a:pPr>
            <a:r>
              <a:rPr lang="en-US" sz="1400" dirty="0">
                <a:solidFill>
                  <a:srgbClr val="181818"/>
                </a:solidFill>
                <a:ea typeface="Helvetica" charset="0"/>
              </a:rPr>
              <a:t>The Integrated Marquee supports a tap-to-launch overlay containing vertical video, which plays in a portrait orientation rather than the typical landscape orientation. Recommended aspect ratio is 9:16.</a:t>
            </a:r>
          </a:p>
          <a:p>
            <a:pPr>
              <a:spcBef>
                <a:spcPts val="0"/>
              </a:spcBef>
              <a:spcAft>
                <a:spcPts val="1200"/>
              </a:spcAft>
              <a:buClr>
                <a:schemeClr val="accent2"/>
              </a:buClr>
              <a:buSzPct val="25000"/>
            </a:pPr>
            <a:r>
              <a:rPr lang="en-US" sz="1100" dirty="0">
                <a:solidFill>
                  <a:srgbClr val="181818"/>
                </a:solidFill>
                <a:ea typeface="Helvetica" charset="0"/>
              </a:rPr>
              <a:t>Benefits of vertical video ads include:</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Vertical video leverages up to 100% of the phone’s real estate in portrait orientation versus 25% with horizontal video.</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The format integrates well with The Weather Channel App, where consumers are used to viewing content in portrait orientation.</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Users aren’t likely to rotate their phones to landscape mode to view ad content. Vertical video optimizes content to our users’ natural (vertical) hand position.</a:t>
            </a:r>
          </a:p>
        </p:txBody>
      </p:sp>
      <p:sp>
        <p:nvSpPr>
          <p:cNvPr id="14" name="Title 1">
            <a:extLst>
              <a:ext uri="{FF2B5EF4-FFF2-40B4-BE49-F238E27FC236}">
                <a16:creationId xmlns:a16="http://schemas.microsoft.com/office/drawing/2014/main" id="{75DB76F7-BE88-D044-A4F0-A94B37AC21BE}"/>
              </a:ext>
            </a:extLst>
          </p:cNvPr>
          <p:cNvSpPr txBox="1">
            <a:spLocks/>
          </p:cNvSpPr>
          <p:nvPr/>
        </p:nvSpPr>
        <p:spPr>
          <a:xfrm>
            <a:off x="303290"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Vertical Video</a:t>
            </a:r>
          </a:p>
        </p:txBody>
      </p:sp>
      <p:sp>
        <p:nvSpPr>
          <p:cNvPr id="11" name="Rectangle 10">
            <a:extLst>
              <a:ext uri="{FF2B5EF4-FFF2-40B4-BE49-F238E27FC236}">
                <a16:creationId xmlns:a16="http://schemas.microsoft.com/office/drawing/2014/main" id="{0E36E29B-1E1E-564C-A6A8-2AA21A413D0F}"/>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6" name="Text Placeholder 4">
            <a:extLst>
              <a:ext uri="{FF2B5EF4-FFF2-40B4-BE49-F238E27FC236}">
                <a16:creationId xmlns:a16="http://schemas.microsoft.com/office/drawing/2014/main" id="{790634D5-D569-AD9F-4EAC-48D89033D098}"/>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758E9D24-25DF-BA4E-961D-A0702E0BD6A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9" name="Picture 8">
            <a:extLst>
              <a:ext uri="{FF2B5EF4-FFF2-40B4-BE49-F238E27FC236}">
                <a16:creationId xmlns:a16="http://schemas.microsoft.com/office/drawing/2014/main" id="{814A1237-93C8-F9B9-6300-69167F1356DF}"/>
              </a:ext>
            </a:extLst>
          </p:cNvPr>
          <p:cNvPicPr>
            <a:picLocks noChangeAspect="1"/>
          </p:cNvPicPr>
          <p:nvPr/>
        </p:nvPicPr>
        <p:blipFill>
          <a:blip r:embed="rId6"/>
          <a:srcRect/>
          <a:stretch/>
        </p:blipFill>
        <p:spPr>
          <a:xfrm>
            <a:off x="7428204" y="-1"/>
            <a:ext cx="3431592" cy="6843147"/>
          </a:xfrm>
          <a:prstGeom prst="rect">
            <a:avLst/>
          </a:prstGeom>
        </p:spPr>
      </p:pic>
    </p:spTree>
    <p:extLst>
      <p:ext uri="{BB962C8B-B14F-4D97-AF65-F5344CB8AC3E}">
        <p14:creationId xmlns:p14="http://schemas.microsoft.com/office/powerpoint/2010/main" val="1555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0723D1-66E1-6F68-35E1-FCB9809FA19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900"/>
              </a:spcAft>
              <a:buClr>
                <a:schemeClr val="accent2"/>
              </a:buClr>
              <a:buSzPct val="25000"/>
            </a:pPr>
            <a:r>
              <a:rPr lang="en-US" sz="1400" kern="0" dirty="0">
                <a:solidFill>
                  <a:srgbClr val="161616"/>
                </a:solidFill>
                <a:latin typeface="IBM Plex Sans" panose="020B0503050203000203" pitchFamily="34" charset="0"/>
              </a:rPr>
              <a:t>Click2Cart is an e-commerce add-on for our premium ad product offerings that places products directly into retailer shopping carts. </a:t>
            </a:r>
          </a:p>
          <a:p>
            <a:pPr>
              <a:spcBef>
                <a:spcPts val="0"/>
              </a:spcBef>
              <a:spcAft>
                <a:spcPts val="900"/>
              </a:spcAft>
              <a:buClr>
                <a:schemeClr val="accent2"/>
              </a:buClr>
              <a:buSzPct val="25000"/>
            </a:pPr>
            <a:r>
              <a:rPr lang="en-US" sz="1200" kern="0" dirty="0">
                <a:solidFill>
                  <a:srgbClr val="161616"/>
                </a:solidFill>
                <a:latin typeface="IBM Plex Sans" panose="020B0503050203000203" pitchFamily="34" charset="0"/>
              </a:rPr>
              <a:t>There are several Click2Cart options, each with their own use-case: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A) Single-Retailer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One CTA drives directly to a retailer cart. The simplicity of this option tends to yield the highest overall performance.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B) Multi-Retailer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767676"/>
                </a:solidFill>
                <a:latin typeface="IBM Plex Sans" panose="020B0503050203000203" pitchFamily="34" charset="0"/>
              </a:rPr>
            </a:br>
            <a:r>
              <a:rPr lang="en-US" sz="1200" kern="0" dirty="0">
                <a:solidFill>
                  <a:srgbClr val="161616"/>
                </a:solidFill>
                <a:latin typeface="IBM Plex Sans" panose="020B0503050203000203" pitchFamily="34" charset="0"/>
              </a:rPr>
              <a:t>Multiple CTAs (3–5) are presented, each driving directly to a retailer cart. Requires dedicating a significant portion of the ad composition to the Click2Cart user interface.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C) Multi-Retailer Menu</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161616"/>
                </a:solidFill>
                <a:latin typeface="IBM Plex Sans" panose="020B0503050203000203" pitchFamily="34" charset="0"/>
              </a:rPr>
            </a:br>
            <a:r>
              <a:rPr lang="en-US" sz="1200" kern="0" dirty="0">
                <a:solidFill>
                  <a:srgbClr val="161616"/>
                </a:solidFill>
                <a:latin typeface="IBM Plex Sans" panose="020B0503050203000203" pitchFamily="34" charset="0"/>
              </a:rPr>
              <a:t>Multiple retailer options (3–5) are revealed via a menu CTA.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D) Multi-Retailer Window</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Upon user interaction, multiple retailer and/or product options are presented in an overlay screen (app) or new browser tab (web).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900" kern="0" dirty="0">
                <a:solidFill>
                  <a:srgbClr val="767676"/>
                </a:solidFill>
                <a:latin typeface="IBM Plex Sans" panose="020B0503050203000203" pitchFamily="34" charset="0"/>
              </a:rPr>
              <a:t>Retailer and product information will be required prior to the production phase of the unit.</a:t>
            </a:r>
          </a:p>
        </p:txBody>
      </p:sp>
      <p:sp>
        <p:nvSpPr>
          <p:cNvPr id="3" name="Slide Number Placeholder 2">
            <a:extLst>
              <a:ext uri="{FF2B5EF4-FFF2-40B4-BE49-F238E27FC236}">
                <a16:creationId xmlns:a16="http://schemas.microsoft.com/office/drawing/2014/main" id="{04A3F012-D570-A446-A1C6-26807C57152C}"/>
              </a:ext>
            </a:extLst>
          </p:cNvPr>
          <p:cNvSpPr>
            <a:spLocks noGrp="1"/>
          </p:cNvSpPr>
          <p:nvPr>
            <p:ph type="sldNum" sz="quarter" idx="11"/>
          </p:nvPr>
        </p:nvSpPr>
        <p:spPr/>
        <p:txBody>
          <a:bodyPr/>
          <a:lstStyle/>
          <a:p>
            <a:fld id="{59395FB3-9C97-154F-86B2-7E381B951268}" type="slidenum">
              <a:rPr lang="en-US" smtClean="0"/>
              <a:pPr/>
              <a:t>21</a:t>
            </a:fld>
            <a:endParaRPr lang="en-US" dirty="0"/>
          </a:p>
        </p:txBody>
      </p:sp>
      <p:sp>
        <p:nvSpPr>
          <p:cNvPr id="9" name="Text Placeholder 4">
            <a:extLst>
              <a:ext uri="{FF2B5EF4-FFF2-40B4-BE49-F238E27FC236}">
                <a16:creationId xmlns:a16="http://schemas.microsoft.com/office/drawing/2014/main" id="{65E8B4E6-74F8-C54B-9110-BB4F923154CC}"/>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A) Single-Retailer Direct</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0" name="Text Placeholder 4">
            <a:extLst>
              <a:ext uri="{FF2B5EF4-FFF2-40B4-BE49-F238E27FC236}">
                <a16:creationId xmlns:a16="http://schemas.microsoft.com/office/drawing/2014/main" id="{10762A24-CB66-A54B-A76A-F4843CC8D8EE}"/>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B) Multi-Retailer Direct</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1" name="Text Placeholder 4">
            <a:extLst>
              <a:ext uri="{FF2B5EF4-FFF2-40B4-BE49-F238E27FC236}">
                <a16:creationId xmlns:a16="http://schemas.microsoft.com/office/drawing/2014/main" id="{C3C76425-FA31-2340-9797-59A7C87EF354}"/>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C) Multi-Retailer Menu</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12" name="Text Placeholder 4">
            <a:extLst>
              <a:ext uri="{FF2B5EF4-FFF2-40B4-BE49-F238E27FC236}">
                <a16:creationId xmlns:a16="http://schemas.microsoft.com/office/drawing/2014/main" id="{BD081325-4443-A748-B09B-D8D6D08E3A26}"/>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D) Multi-Retailer Window</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6" name="Footer Placeholder 2">
            <a:extLst>
              <a:ext uri="{FF2B5EF4-FFF2-40B4-BE49-F238E27FC236}">
                <a16:creationId xmlns:a16="http://schemas.microsoft.com/office/drawing/2014/main" id="{60FA6E52-AD41-6B76-43DE-F33A4A1CB53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57887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F66C1A-B0DF-3B89-0C5A-73F733732D37}"/>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5" name="Picture 14">
            <a:extLst>
              <a:ext uri="{FF2B5EF4-FFF2-40B4-BE49-F238E27FC236}">
                <a16:creationId xmlns:a16="http://schemas.microsoft.com/office/drawing/2014/main" id="{6BE671D6-10B4-8A99-0A54-745138EC3DD0}"/>
              </a:ext>
            </a:extLst>
          </p:cNvPr>
          <p:cNvPicPr>
            <a:picLocks noChangeAspect="1"/>
          </p:cNvPicPr>
          <p:nvPr/>
        </p:nvPicPr>
        <p:blipFill>
          <a:blip r:embed="rId3"/>
          <a:srcRect/>
          <a:stretch/>
        </p:blipFill>
        <p:spPr>
          <a:xfrm>
            <a:off x="7120165" y="286720"/>
            <a:ext cx="4047670" cy="5828644"/>
          </a:xfrm>
          <a:prstGeom prst="rect">
            <a:avLst/>
          </a:prstGeom>
        </p:spPr>
      </p:pic>
      <p:sp>
        <p:nvSpPr>
          <p:cNvPr id="4" name="Slide Number Placeholder 3">
            <a:extLst>
              <a:ext uri="{FF2B5EF4-FFF2-40B4-BE49-F238E27FC236}">
                <a16:creationId xmlns:a16="http://schemas.microsoft.com/office/drawing/2014/main" id="{C2110E80-B4CC-4D48-AD95-B70F4E3C1A5D}"/>
              </a:ext>
            </a:extLst>
          </p:cNvPr>
          <p:cNvSpPr>
            <a:spLocks noGrp="1"/>
          </p:cNvSpPr>
          <p:nvPr>
            <p:ph type="sldNum" sz="quarter" idx="11"/>
          </p:nvPr>
        </p:nvSpPr>
        <p:spPr/>
        <p:txBody>
          <a:bodyPr/>
          <a:lstStyle/>
          <a:p>
            <a:fld id="{59395FB3-9C97-154F-86B2-7E381B951268}" type="slidenum">
              <a:rPr lang="en-US" smtClean="0">
                <a:solidFill>
                  <a:srgbClr val="161616"/>
                </a:solidFill>
              </a:rPr>
              <a:pPr/>
              <a:t>22</a:t>
            </a:fld>
            <a:endParaRPr lang="en-US" dirty="0">
              <a:solidFill>
                <a:srgbClr val="161616"/>
              </a:solidFill>
            </a:endParaRPr>
          </a:p>
        </p:txBody>
      </p:sp>
      <p:sp>
        <p:nvSpPr>
          <p:cNvPr id="5" name="Text Placeholder 4"/>
          <p:cNvSpPr>
            <a:spLocks noGrp="1"/>
          </p:cNvSpPr>
          <p:nvPr>
            <p:ph type="body" sz="quarter" idx="4294967295"/>
          </p:nvPr>
        </p:nvSpPr>
        <p:spPr>
          <a:xfrm>
            <a:off x="304888" y="1123950"/>
            <a:ext cx="5444099" cy="4864100"/>
          </a:xfrm>
        </p:spPr>
        <p:txBody>
          <a:bodyPr/>
          <a:lstStyle/>
          <a:p>
            <a:pPr>
              <a:spcBef>
                <a:spcPts val="0"/>
              </a:spcBef>
              <a:spcAft>
                <a:spcPts val="1200"/>
              </a:spcAft>
              <a:buClr>
                <a:schemeClr val="accent2"/>
              </a:buClr>
              <a:buSzPct val="25000"/>
            </a:pPr>
            <a:r>
              <a:rPr lang="en-US" sz="1400" dirty="0">
                <a:solidFill>
                  <a:srgbClr val="161616"/>
                </a:solidFill>
                <a:ea typeface="Helvetica" charset="0"/>
              </a:rPr>
              <a:t>The Integrated Marquee ad unit consists of two parts:</a:t>
            </a: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An </a:t>
            </a:r>
            <a:r>
              <a:rPr lang="en-US" sz="1400" dirty="0">
                <a:solidFill>
                  <a:srgbClr val="161616"/>
                </a:solidFill>
                <a:highlight>
                  <a:srgbClr val="00FF00"/>
                </a:highlight>
                <a:ea typeface="Helvetica" charset="0"/>
              </a:rPr>
              <a:t> HTML5 layer </a:t>
            </a:r>
            <a:r>
              <a:rPr lang="en-US" sz="1400" dirty="0">
                <a:solidFill>
                  <a:srgbClr val="161616"/>
                </a:solidFill>
                <a:ea typeface="Helvetica" charset="0"/>
              </a:rPr>
              <a:t> that houses all brand elements and interactive features. This is the brand area.</a:t>
            </a:r>
            <a:endParaRPr lang="en-US" sz="1200" i="1" dirty="0">
              <a:solidFill>
                <a:srgbClr val="161616"/>
              </a:solidFill>
              <a:ea typeface="Helvetica" charset="0"/>
            </a:endParaRP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 full-bleed background visual that extends behind the app’s user interface.</a:t>
            </a:r>
            <a:endParaRPr lang="en-US" sz="1200" i="1" dirty="0">
              <a:solidFill>
                <a:srgbClr val="161616"/>
              </a:solidFill>
              <a:ea typeface="Helvetica" charset="0"/>
            </a:endParaRPr>
          </a:p>
          <a:p>
            <a:pPr>
              <a:spcBef>
                <a:spcPts val="0"/>
              </a:spcBef>
              <a:spcAft>
                <a:spcPts val="1200"/>
              </a:spcAft>
              <a:buClr>
                <a:schemeClr val="bg1"/>
              </a:buClr>
              <a:buSzPct val="80000"/>
            </a:pPr>
            <a:r>
              <a:rPr lang="en-US" sz="1400" dirty="0">
                <a:solidFill>
                  <a:srgbClr val="161616"/>
                </a:solidFill>
                <a:ea typeface="Helvetica" charset="0"/>
              </a:rPr>
              <a:t>Each build includes one layout optimized for regular-to-large devices (appx 90% audience share) and one layout optimized for smaller devices (appx 10% audience share).</a:t>
            </a:r>
          </a:p>
        </p:txBody>
      </p:sp>
      <p:sp>
        <p:nvSpPr>
          <p:cNvPr id="6" name="Footer Placeholder 2">
            <a:extLst>
              <a:ext uri="{FF2B5EF4-FFF2-40B4-BE49-F238E27FC236}">
                <a16:creationId xmlns:a16="http://schemas.microsoft.com/office/drawing/2014/main" id="{01E261D2-812C-39FE-0796-A3CA4EFF029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0" name="TextBox 9">
            <a:extLst>
              <a:ext uri="{FF2B5EF4-FFF2-40B4-BE49-F238E27FC236}">
                <a16:creationId xmlns:a16="http://schemas.microsoft.com/office/drawing/2014/main" id="{E86519E1-0A72-1C98-9027-7B0ADF2B285D}"/>
              </a:ext>
            </a:extLst>
          </p:cNvPr>
          <p:cNvSpPr txBox="1"/>
          <p:nvPr/>
        </p:nvSpPr>
        <p:spPr>
          <a:xfrm>
            <a:off x="7826829" y="6161443"/>
            <a:ext cx="1317170" cy="4446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1200" cap="none" spc="-5" normalizeH="0" baseline="0" noProof="0" dirty="0">
                <a:ln>
                  <a:noFill/>
                </a:ln>
                <a:solidFill>
                  <a:srgbClr val="767676"/>
                </a:solidFill>
                <a:effectLst/>
                <a:uLnTx/>
                <a:uFillTx/>
                <a:latin typeface="IBM Plex Sans" panose="020B0503050203000203" pitchFamily="34" charset="0"/>
                <a:ea typeface="+mn-ea"/>
                <a:cs typeface="Arial" panose="020B0604020202020204" pitchFamily="34" charset="0"/>
              </a:rPr>
              <a:t>Small Device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0" cap="none" spc="0" normalizeH="0" baseline="0" noProof="0" dirty="0">
                <a:ln>
                  <a:noFill/>
                </a:ln>
                <a:solidFill>
                  <a:srgbClr val="00FF00"/>
                </a:solidFill>
                <a:effectLst/>
                <a:highlight>
                  <a:srgbClr val="00FF00"/>
                </a:highlight>
                <a:uLnTx/>
                <a:uFillTx/>
                <a:latin typeface="IBM Plex Sans" panose="020B0503050203000203" pitchFamily="34" charset="0"/>
                <a:ea typeface="+mn-ea"/>
                <a:cs typeface="Arial" panose="020B0604020202020204" pitchFamily="34" charset="0"/>
              </a:rPr>
              <a:t>–</a:t>
            </a:r>
            <a:r>
              <a:rPr kumimoji="0" lang="en-US" sz="1000" u="none" strike="noStrike" kern="0" cap="none" spc="0" normalizeH="0" baseline="0" noProof="0" dirty="0">
                <a:ln>
                  <a:noFill/>
                </a:ln>
                <a:solidFill>
                  <a:srgbClr val="767676"/>
                </a:solidFill>
                <a:effectLst/>
                <a:highlight>
                  <a:srgbClr val="00FF00"/>
                </a:highlight>
                <a:uLnTx/>
                <a:uFillTx/>
                <a:latin typeface="IBM Plex Sans" panose="020B0503050203000203" pitchFamily="34" charset="0"/>
                <a:ea typeface="+mn-ea"/>
                <a:cs typeface="Arial" panose="020B0604020202020204" pitchFamily="34" charset="0"/>
              </a:rPr>
              <a:t>320x190</a:t>
            </a:r>
            <a:r>
              <a:rPr kumimoji="0" lang="en-US" sz="1000" u="none" strike="noStrike" kern="0" cap="none" spc="0" normalizeH="0" noProof="0" dirty="0">
                <a:ln>
                  <a:noFill/>
                </a:ln>
                <a:solidFill>
                  <a:srgbClr val="00FF00"/>
                </a:solidFill>
                <a:effectLst/>
                <a:highlight>
                  <a:srgbClr val="00FF00"/>
                </a:highlight>
                <a:uLnTx/>
                <a:uFillTx/>
                <a:latin typeface="IBM Plex Sans" panose="020B0503050203000203" pitchFamily="34" charset="0"/>
                <a:ea typeface="+mn-ea"/>
                <a:cs typeface="Arial" panose="020B0604020202020204" pitchFamily="34" charset="0"/>
              </a:rPr>
              <a:t>–</a:t>
            </a:r>
            <a:endParaRPr kumimoji="0" lang="en-US" sz="1000" u="none" strike="noStrike" kern="0" cap="none" spc="0" normalizeH="0" baseline="0" noProof="0" dirty="0">
              <a:ln>
                <a:noFill/>
              </a:ln>
              <a:solidFill>
                <a:srgbClr val="00FF00"/>
              </a:solidFill>
              <a:effectLst/>
              <a:uLnTx/>
              <a:uFillTx/>
              <a:latin typeface="IBM Plex Sans" panose="020B0503050203000203"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2E25B06-2C1D-9BC4-0371-6D8EB90FDA7D}"/>
              </a:ext>
            </a:extLst>
          </p:cNvPr>
          <p:cNvSpPr txBox="1"/>
          <p:nvPr/>
        </p:nvSpPr>
        <p:spPr>
          <a:xfrm>
            <a:off x="9144000" y="6161443"/>
            <a:ext cx="1317171" cy="4446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1200" cap="none" spc="-5" normalizeH="0" baseline="0" noProof="0" dirty="0">
                <a:ln>
                  <a:noFill/>
                </a:ln>
                <a:solidFill>
                  <a:srgbClr val="767676"/>
                </a:solidFill>
                <a:effectLst/>
                <a:uLnTx/>
                <a:uFillTx/>
                <a:latin typeface="IBM Plex Sans" panose="020B0503050203000203" pitchFamily="34" charset="0"/>
                <a:ea typeface="+mn-ea"/>
                <a:cs typeface="Arial" panose="020B0604020202020204" pitchFamily="34" charset="0"/>
              </a:rPr>
              <a:t>Large Device</a:t>
            </a:r>
            <a:endParaRPr kumimoji="0" lang="en-US" sz="1000" u="none" strike="noStrike" kern="0" cap="none" spc="0" normalizeH="0" baseline="0" noProof="0" dirty="0">
              <a:ln>
                <a:noFill/>
              </a:ln>
              <a:solidFill>
                <a:srgbClr val="767676"/>
              </a:solidFill>
              <a:effectLst/>
              <a:uLnTx/>
              <a:uFillTx/>
              <a:latin typeface="IBM Plex Sans" panose="020B0503050203000203" pitchFamily="34" charset="0"/>
              <a:ea typeface="Helvetica" charset="0"/>
              <a:cs typeface="Arial" panose="020B0604020202020204" pitchFamily="34" charset="0"/>
            </a:endParaRPr>
          </a:p>
          <a:p>
            <a:pPr lvl="0" algn="ctr">
              <a:lnSpc>
                <a:spcPct val="120000"/>
              </a:lnSpc>
              <a:defRPr/>
            </a:pPr>
            <a:r>
              <a:rPr lang="en-US" sz="1000" kern="0" dirty="0">
                <a:solidFill>
                  <a:srgbClr val="00FF00"/>
                </a:solidFill>
                <a:highlight>
                  <a:srgbClr val="00FF00"/>
                </a:highlight>
                <a:latin typeface="IBM Plex Sans" panose="020B0503050203000203" pitchFamily="34" charset="0"/>
                <a:cs typeface="Arial" panose="020B0604020202020204" pitchFamily="34" charset="0"/>
              </a:rPr>
              <a:t>–</a:t>
            </a:r>
            <a:r>
              <a:rPr lang="en-US" sz="1000" kern="0" dirty="0">
                <a:solidFill>
                  <a:srgbClr val="767676"/>
                </a:solidFill>
                <a:highlight>
                  <a:srgbClr val="00FF00"/>
                </a:highlight>
                <a:latin typeface="IBM Plex Sans" panose="020B0503050203000203" pitchFamily="34" charset="0"/>
                <a:cs typeface="Arial" panose="020B0604020202020204" pitchFamily="34" charset="0"/>
              </a:rPr>
              <a:t>360x190</a:t>
            </a:r>
            <a:r>
              <a:rPr lang="en-US" sz="1000" kern="0" dirty="0">
                <a:solidFill>
                  <a:srgbClr val="00FF00"/>
                </a:solidFill>
                <a:highlight>
                  <a:srgbClr val="00FF00"/>
                </a:highlight>
                <a:latin typeface="IBM Plex Sans" panose="020B0503050203000203" pitchFamily="34" charset="0"/>
                <a:cs typeface="Arial" panose="020B0604020202020204" pitchFamily="34" charset="0"/>
              </a:rPr>
              <a:t>–</a:t>
            </a:r>
            <a:endParaRPr lang="en-US" sz="1000" kern="0" dirty="0">
              <a:solidFill>
                <a:srgbClr val="00FF00"/>
              </a:solidFill>
              <a:latin typeface="IBM Plex Sans" panose="020B0503050203000203" pitchFamily="34" charset="0"/>
              <a:cs typeface="Arial" panose="020B0604020202020204" pitchFamily="34" charset="0"/>
            </a:endParaRPr>
          </a:p>
        </p:txBody>
      </p:sp>
      <p:sp>
        <p:nvSpPr>
          <p:cNvPr id="13" name="Title 1">
            <a:extLst>
              <a:ext uri="{FF2B5EF4-FFF2-40B4-BE49-F238E27FC236}">
                <a16:creationId xmlns:a16="http://schemas.microsoft.com/office/drawing/2014/main" id="{46AEF605-C8D7-380A-8222-EE952C0C9027}"/>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dirty="0">
                <a:solidFill>
                  <a:srgbClr val="161616"/>
                </a:solidFill>
                <a:ea typeface="Helvetica" charset="0"/>
                <a:cs typeface="Arial" panose="020B0604020202020204" pitchFamily="34" charset="0"/>
                <a:sym typeface="Arial"/>
              </a:rPr>
              <a:t>Specifications</a:t>
            </a:r>
            <a:endParaRPr lang="en-US" kern="0" dirty="0">
              <a:solidFill>
                <a:srgbClr val="161616"/>
              </a:solidFill>
              <a:ea typeface="Helvetica" charset="0"/>
              <a:cs typeface="Arial" panose="020B0604020202020204" pitchFamily="34" charset="0"/>
            </a:endParaRPr>
          </a:p>
        </p:txBody>
      </p:sp>
    </p:spTree>
    <p:extLst>
      <p:ext uri="{BB962C8B-B14F-4D97-AF65-F5344CB8AC3E}">
        <p14:creationId xmlns:p14="http://schemas.microsoft.com/office/powerpoint/2010/main" val="330666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554DFC-0E9A-44AE-E144-83986F13CDF3}"/>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 name="Text Placeholder 4">
            <a:extLst>
              <a:ext uri="{FF2B5EF4-FFF2-40B4-BE49-F238E27FC236}">
                <a16:creationId xmlns:a16="http://schemas.microsoft.com/office/drawing/2014/main" id="{7B3038A0-F77F-064B-9A85-109A74EB1AEA}"/>
              </a:ext>
            </a:extLst>
          </p:cNvPr>
          <p:cNvSpPr txBox="1">
            <a:spLocks/>
          </p:cNvSpPr>
          <p:nvPr/>
        </p:nvSpPr>
        <p:spPr>
          <a:xfrm>
            <a:off x="6431280" y="1123655"/>
            <a:ext cx="5338354" cy="191153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800"/>
              </a:spcAft>
            </a:pPr>
            <a:r>
              <a:rPr lang="en-US" sz="1400" dirty="0">
                <a:solidFill>
                  <a:srgbClr val="161616"/>
                </a:solidFill>
                <a:latin typeface="IBM Plex Sans" panose="020B0503050203000203" pitchFamily="34" charset="0"/>
              </a:rPr>
              <a:t>Standard Assets</a:t>
            </a:r>
          </a:p>
          <a:p>
            <a:pPr marL="228600" indent="-228600">
              <a:spcBef>
                <a:spcPts val="0"/>
              </a:spcBef>
              <a:spcAft>
                <a:spcPts val="8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Hi-resolution brand imagery: flat files or PSD(s)</a:t>
            </a:r>
          </a:p>
          <a:p>
            <a:pPr marL="228600" indent="-228600">
              <a:spcBef>
                <a:spcPts val="0"/>
              </a:spcBef>
              <a:spcAft>
                <a:spcPts val="8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Brand messaging (20–24 characters reco for headlines, 12–16 for CTAs)</a:t>
            </a:r>
          </a:p>
          <a:p>
            <a:pPr marL="228600" indent="-228600">
              <a:spcBef>
                <a:spcPts val="0"/>
              </a:spcBef>
              <a:spcAft>
                <a:spcPts val="8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Any required copy such as legal disclaimers, trademarks, or copyrights</a:t>
            </a:r>
          </a:p>
          <a:p>
            <a:pPr marL="228600" indent="-228600">
              <a:spcBef>
                <a:spcPts val="0"/>
              </a:spcBef>
              <a:spcAft>
                <a:spcPts val="8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Fonts (zip file / licensing info)</a:t>
            </a:r>
          </a:p>
          <a:p>
            <a:pPr marL="228600" indent="-228600">
              <a:spcBef>
                <a:spcPts val="0"/>
              </a:spcBef>
              <a:spcAft>
                <a:spcPts val="8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Logos (PNG, EPS, SVG)</a:t>
            </a:r>
          </a:p>
        </p:txBody>
      </p:sp>
      <p:sp>
        <p:nvSpPr>
          <p:cNvPr id="3" name="Slide Number Placeholder 2">
            <a:extLst>
              <a:ext uri="{FF2B5EF4-FFF2-40B4-BE49-F238E27FC236}">
                <a16:creationId xmlns:a16="http://schemas.microsoft.com/office/drawing/2014/main" id="{3CE4E4B2-024F-1A42-BBC6-56253887E4DD}"/>
              </a:ext>
            </a:extLst>
          </p:cNvPr>
          <p:cNvSpPr>
            <a:spLocks noGrp="1"/>
          </p:cNvSpPr>
          <p:nvPr>
            <p:ph type="sldNum" sz="quarter" idx="11"/>
          </p:nvPr>
        </p:nvSpPr>
        <p:spPr/>
        <p:txBody>
          <a:bodyPr/>
          <a:lstStyle/>
          <a:p>
            <a:fld id="{59395FB3-9C97-154F-86B2-7E381B951268}" type="slidenum">
              <a:rPr lang="en-US" smtClean="0">
                <a:solidFill>
                  <a:srgbClr val="161616"/>
                </a:solidFill>
              </a:rPr>
              <a:pPr/>
              <a:t>23</a:t>
            </a:fld>
            <a:endParaRPr lang="en-US" dirty="0">
              <a:solidFill>
                <a:srgbClr val="161616"/>
              </a:solidFill>
            </a:endParaRPr>
          </a:p>
        </p:txBody>
      </p:sp>
      <p:sp>
        <p:nvSpPr>
          <p:cNvPr id="2" name="Title 1"/>
          <p:cNvSpPr>
            <a:spLocks noGrp="1"/>
          </p:cNvSpPr>
          <p:nvPr>
            <p:ph type="title" idx="4294967295"/>
          </p:nvPr>
        </p:nvSpPr>
        <p:spPr>
          <a:xfrm>
            <a:off x="310099"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5" name="Text Placeholder 4"/>
          <p:cNvSpPr>
            <a:spLocks noGrp="1"/>
          </p:cNvSpPr>
          <p:nvPr>
            <p:ph type="body" sz="quarter" idx="4294967295"/>
          </p:nvPr>
        </p:nvSpPr>
        <p:spPr>
          <a:xfrm>
            <a:off x="310099" y="1123950"/>
            <a:ext cx="5522913" cy="2616777"/>
          </a:xfrm>
        </p:spPr>
        <p:txBody>
          <a:bodyPr/>
          <a:lstStyle/>
          <a:p>
            <a:pPr>
              <a:spcBef>
                <a:spcPts val="0"/>
              </a:spcBef>
              <a:spcAft>
                <a:spcPts val="1200"/>
              </a:spcAft>
            </a:pPr>
            <a:r>
              <a:rPr lang="en-US" sz="1400" dirty="0">
                <a:solidFill>
                  <a:srgbClr val="161616"/>
                </a:solidFill>
              </a:rPr>
              <a:t>Clients or agencies can simply provide their key campaign art and messaging. The Weather Company’s Creative Lab will then build out the full range of weather-based creatives per our product specifications. Weather imagery is sourced, created, or finalized by The Weather Company.</a:t>
            </a:r>
          </a:p>
          <a:p>
            <a:pPr>
              <a:spcBef>
                <a:spcPts val="0"/>
              </a:spcBef>
              <a:spcAft>
                <a:spcPts val="1200"/>
              </a:spcAft>
            </a:pPr>
            <a:r>
              <a:rPr lang="en-US" sz="1400" dirty="0">
                <a:solidFill>
                  <a:srgbClr val="161616"/>
                </a:solidFill>
                <a:ea typeface="Helvetica" charset="0"/>
                <a:cs typeface="Helvetica" charset="0"/>
              </a:rPr>
              <a:t>The overall creative vision for how a brand or product is presented in this space is the most critical piece of information for our team to understand. We will make sure these goals are being met while also aligning with the requirements of the ad unit. </a:t>
            </a:r>
          </a:p>
          <a:p>
            <a:pPr>
              <a:spcBef>
                <a:spcPts val="0"/>
              </a:spcBef>
              <a:spcAft>
                <a:spcPts val="1200"/>
              </a:spcAft>
            </a:pPr>
            <a:r>
              <a:rPr lang="en-US" sz="1400" dirty="0">
                <a:solidFill>
                  <a:srgbClr val="161616"/>
                </a:solidFill>
                <a:ea typeface="Helvetica" charset="0"/>
                <a:cs typeface="Helvetica" charset="0"/>
              </a:rPr>
              <a:t>Mock templates are available to partners’ creative teams for use in comping up layouts. Final designs are handled by the Creative Lab.</a:t>
            </a:r>
          </a:p>
        </p:txBody>
      </p:sp>
      <p:sp>
        <p:nvSpPr>
          <p:cNvPr id="12" name="TextBox 11">
            <a:extLst>
              <a:ext uri="{FF2B5EF4-FFF2-40B4-BE49-F238E27FC236}">
                <a16:creationId xmlns:a16="http://schemas.microsoft.com/office/drawing/2014/main" id="{AE215D5D-F9FB-C044-A5DE-AFD337F881D2}"/>
              </a:ext>
            </a:extLst>
          </p:cNvPr>
          <p:cNvSpPr txBox="1"/>
          <p:nvPr/>
        </p:nvSpPr>
        <p:spPr>
          <a:xfrm>
            <a:off x="6431280" y="2991271"/>
            <a:ext cx="5455832" cy="2426235"/>
          </a:xfrm>
          <a:prstGeom prst="rect">
            <a:avLst/>
          </a:prstGeom>
          <a:noFill/>
        </p:spPr>
        <p:txBody>
          <a:bodyPr wrap="square" lIns="0" tIns="0" rIns="0" bIns="0" numCol="2" spcCol="457200" rtlCol="0" anchor="t">
            <a:noAutofit/>
          </a:bodyPr>
          <a:lstStyle/>
          <a:p>
            <a:pPr>
              <a:spcBef>
                <a:spcPts val="0"/>
              </a:spcBef>
              <a:spcAft>
                <a:spcPts val="600"/>
              </a:spcAft>
              <a:buNone/>
            </a:pPr>
            <a:r>
              <a:rPr lang="en-US" sz="1100" dirty="0">
                <a:solidFill>
                  <a:srgbClr val="161616"/>
                </a:solidFill>
                <a:latin typeface="IBM Plex Sans" panose="020B0503050203000203" pitchFamily="34" charset="0"/>
                <a:ea typeface="Helvetica" charset="0"/>
                <a:cs typeface="Arial"/>
              </a:rPr>
              <a:t>Video Intro</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Orientation: Landscape, Portrait, 1:1</a:t>
            </a:r>
          </a:p>
          <a:p>
            <a:pPr marL="457200" lvl="2"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Video Intros need to fill an appx 5:6 area, which will be cropped at the l/r edges depending on device width</a:t>
            </a:r>
          </a:p>
          <a:p>
            <a:pPr marL="457200" lvl="2"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Key content should be centrally oriented to guarantee visibility</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Max File Size: 2mb</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Duration: 3.5s (including .5s transition)</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Audio: n/a</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Resolution: 1080p min</a:t>
            </a:r>
          </a:p>
          <a:p>
            <a:pPr marL="0" lvl="1" indent="-228600">
              <a:spcAft>
                <a:spcPts val="600"/>
              </a:spcAft>
              <a:buFont typeface="Arial" panose="020B0604020202020204" pitchFamily="34" charset="0"/>
              <a:buChar char="•"/>
            </a:pPr>
            <a:endParaRPr lang="en-US" sz="9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600"/>
              </a:spcAft>
              <a:buNone/>
            </a:pPr>
            <a:endParaRPr lang="en-US" sz="1200" dirty="0">
              <a:solidFill>
                <a:srgbClr val="161616"/>
              </a:solidFill>
              <a:latin typeface="IBM Plex Sans" panose="020B0503050203000203" pitchFamily="34" charset="0"/>
              <a:ea typeface="Helvetica" charset="0"/>
              <a:cs typeface="Arial"/>
            </a:endParaRPr>
          </a:p>
          <a:p>
            <a:pPr>
              <a:spcBef>
                <a:spcPts val="0"/>
              </a:spcBef>
              <a:spcAft>
                <a:spcPts val="600"/>
              </a:spcAft>
              <a:buNone/>
            </a:pPr>
            <a:r>
              <a:rPr lang="en-US" sz="1100" dirty="0">
                <a:solidFill>
                  <a:srgbClr val="161616"/>
                </a:solidFill>
                <a:latin typeface="IBM Plex Sans" panose="020B0503050203000203" pitchFamily="34" charset="0"/>
                <a:ea typeface="Helvetica" charset="0"/>
                <a:cs typeface="Arial"/>
              </a:rPr>
              <a:t>In-Unit Video Player</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Initial File Load: 200kb</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User-Initiated File Load: 2.2mb</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Max Duration: 15s</a:t>
            </a:r>
          </a:p>
          <a:p>
            <a:pPr marL="0" lvl="1"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Resolution: 720p min</a:t>
            </a:r>
          </a:p>
          <a:p>
            <a:pPr marL="0" lvl="1" indent="-228600">
              <a:spcAft>
                <a:spcPts val="600"/>
              </a:spcAft>
              <a:buFont typeface="Arial" panose="020B0604020202020204" pitchFamily="34" charset="0"/>
              <a:buChar char="•"/>
            </a:pPr>
            <a:endParaRPr lang="en-US" sz="900" dirty="0">
              <a:solidFill>
                <a:srgbClr val="161616"/>
              </a:solidFill>
              <a:latin typeface="IBM Plex Sans" panose="020B0503050203000203" pitchFamily="34" charset="0"/>
              <a:ea typeface="Helvetica" charset="0"/>
              <a:cs typeface="Arial"/>
            </a:endParaRPr>
          </a:p>
          <a:p>
            <a:pPr marL="0" lvl="1" indent="-548640">
              <a:spcAft>
                <a:spcPts val="600"/>
              </a:spcAft>
            </a:pPr>
            <a:r>
              <a:rPr lang="en-US" sz="1100" dirty="0">
                <a:solidFill>
                  <a:srgbClr val="161616"/>
                </a:solidFill>
                <a:latin typeface="IBM Plex Sans" panose="020B0503050203000203" pitchFamily="34" charset="0"/>
                <a:ea typeface="Helvetica" charset="0"/>
                <a:cs typeface="Arial"/>
              </a:rPr>
              <a:t>Vertical Video / Full-Screen</a:t>
            </a:r>
          </a:p>
          <a:p>
            <a:pPr marL="228600"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Orientation: Portrait</a:t>
            </a:r>
          </a:p>
          <a:p>
            <a:pPr marL="228600" indent="-228600">
              <a:spcBef>
                <a:spcPts val="0"/>
              </a:spcBef>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Max File Size: 4mb</a:t>
            </a:r>
          </a:p>
          <a:p>
            <a:pPr marL="228600" indent="-228600">
              <a:spcBef>
                <a:spcPts val="0"/>
              </a:spcBef>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Max Duration: 30s</a:t>
            </a:r>
          </a:p>
          <a:p>
            <a:pPr marL="228600" indent="-228600">
              <a:spcAft>
                <a:spcPts val="600"/>
              </a:spcAft>
              <a:buFont typeface="Arial" panose="020B0604020202020204" pitchFamily="34" charset="0"/>
              <a:buChar char="•"/>
            </a:pPr>
            <a:r>
              <a:rPr lang="en-US" sz="900" dirty="0">
                <a:solidFill>
                  <a:srgbClr val="161616"/>
                </a:solidFill>
                <a:latin typeface="IBM Plex Sans" panose="020B0503050203000203" pitchFamily="34" charset="0"/>
                <a:ea typeface="Helvetica" charset="0"/>
                <a:cs typeface="Arial"/>
              </a:rPr>
              <a:t>Resolution: 1080p min</a:t>
            </a:r>
            <a:endParaRPr lang="en-US" sz="900" dirty="0">
              <a:solidFill>
                <a:srgbClr val="161616"/>
              </a:solidFill>
              <a:latin typeface="IBM Plex Sans" panose="020B0503050203000203" pitchFamily="34" charset="0"/>
              <a:ea typeface="Helvetica" charset="0"/>
              <a:cs typeface="Arial" panose="020B0604020202020204" pitchFamily="34" charset="0"/>
            </a:endParaRPr>
          </a:p>
        </p:txBody>
      </p:sp>
      <p:sp>
        <p:nvSpPr>
          <p:cNvPr id="11" name="TextBox 10">
            <a:extLst>
              <a:ext uri="{FF2B5EF4-FFF2-40B4-BE49-F238E27FC236}">
                <a16:creationId xmlns:a16="http://schemas.microsoft.com/office/drawing/2014/main" id="{10581D85-E4AE-FE46-B57F-34CDF8F82DCB}"/>
              </a:ext>
            </a:extLst>
          </p:cNvPr>
          <p:cNvSpPr txBox="1"/>
          <p:nvPr/>
        </p:nvSpPr>
        <p:spPr>
          <a:xfrm>
            <a:off x="6431279" y="5603616"/>
            <a:ext cx="4940765" cy="780251"/>
          </a:xfrm>
          <a:prstGeom prst="rect">
            <a:avLst/>
          </a:prstGeom>
          <a:noFill/>
        </p:spPr>
        <p:txBody>
          <a:bodyPr wrap="square" lIns="0" tIns="0" rIns="0" bIns="0" numCol="1" spcCol="0" rtlCol="0" anchor="t">
            <a:noAutofit/>
          </a:bodyPr>
          <a:lstStyle/>
          <a:p>
            <a:pPr>
              <a:spcBef>
                <a:spcPts val="0"/>
              </a:spcBef>
              <a:spcAft>
                <a:spcPts val="600"/>
              </a:spcAft>
              <a:buNone/>
            </a:pPr>
            <a:r>
              <a:rPr lang="en-US" sz="900" b="0" i="0" u="none" strike="noStrike" dirty="0">
                <a:solidFill>
                  <a:srgbClr val="525252"/>
                </a:solidFill>
                <a:effectLst/>
                <a:latin typeface="IBM Plex Sans" panose="020B0503050203000203" pitchFamily="34" charset="0"/>
              </a:rPr>
              <a:t>Please ensure that all assets, including without limitation, those created using Generative AI technology, provided by Advertiser or Agency to Media Company are legally owned and/or legally licensed for digital usage in the U.S. </a:t>
            </a:r>
          </a:p>
          <a:p>
            <a:pPr>
              <a:spcBef>
                <a:spcPts val="0"/>
              </a:spcBef>
              <a:spcAft>
                <a:spcPts val="600"/>
              </a:spcAft>
              <a:buNone/>
            </a:pPr>
            <a:r>
              <a:rPr lang="en-US" sz="900" dirty="0">
                <a:solidFill>
                  <a:srgbClr val="525252"/>
                </a:solidFill>
                <a:latin typeface="IBM Plex Sans" panose="020B0503050203000203" pitchFamily="34" charset="0"/>
              </a:rPr>
              <a:t>Upon completion of a campaign, The Weather Company does not share the final creative design or final coded source files to be used for any other advertising purposes beyond our platform.</a:t>
            </a:r>
          </a:p>
        </p:txBody>
      </p:sp>
      <p:sp>
        <p:nvSpPr>
          <p:cNvPr id="4" name="Footer Placeholder 2">
            <a:extLst>
              <a:ext uri="{FF2B5EF4-FFF2-40B4-BE49-F238E27FC236}">
                <a16:creationId xmlns:a16="http://schemas.microsoft.com/office/drawing/2014/main" id="{A6EA1D49-7A0C-B91F-540B-A4A9E29E0B9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9" name="Text Placeholder 4">
            <a:extLst>
              <a:ext uri="{FF2B5EF4-FFF2-40B4-BE49-F238E27FC236}">
                <a16:creationId xmlns:a16="http://schemas.microsoft.com/office/drawing/2014/main" id="{EB7B8E14-C719-A939-5385-B050C51D937E}"/>
              </a:ext>
            </a:extLst>
          </p:cNvPr>
          <p:cNvSpPr txBox="1">
            <a:spLocks/>
          </p:cNvSpPr>
          <p:nvPr/>
        </p:nvSpPr>
        <p:spPr>
          <a:xfrm>
            <a:off x="304888" y="3987882"/>
            <a:ext cx="5522913" cy="629989"/>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600"/>
              </a:spcAft>
            </a:pPr>
            <a:r>
              <a:rPr lang="en-US" sz="1100" kern="0" dirty="0">
                <a:solidFill>
                  <a:srgbClr val="525252"/>
                </a:solidFill>
                <a:ea typeface="Helvetica" charset="0"/>
                <a:cs typeface="Helvetica" charset="0"/>
              </a:rPr>
              <a:t>Products Requiring TWC Legal Review</a:t>
            </a:r>
          </a:p>
          <a:p>
            <a:pPr>
              <a:spcBef>
                <a:spcPts val="0"/>
              </a:spcBef>
              <a:spcAft>
                <a:spcPts val="600"/>
              </a:spcAft>
            </a:pPr>
            <a:r>
              <a:rPr lang="en-US" sz="900" kern="0" dirty="0">
                <a:solidFill>
                  <a:srgbClr val="525252"/>
                </a:solidFill>
                <a:ea typeface="Helvetica" charset="0"/>
                <a:cs typeface="Helvetica" charset="0"/>
              </a:rPr>
              <a:t>Restricted ad categories including, but not limited to, alcohol, sports betting, lotteries, etc., need Ad Ops Contracts (AOC) approval to ensure creative meets legal and TWC's requirements. </a:t>
            </a:r>
            <a:r>
              <a:rPr lang="en-US" sz="900" kern="0" dirty="0">
                <a:solidFill>
                  <a:srgbClr val="525252"/>
                </a:solidFill>
                <a:ea typeface="Helvetica" charset="0"/>
                <a:cs typeface="Helvetica" charset="0"/>
                <a:hlinkClick r:id="rId2"/>
              </a:rPr>
              <a:t>Click here for a full list</a:t>
            </a:r>
            <a:r>
              <a:rPr lang="en-US" sz="900" kern="0" dirty="0">
                <a:solidFill>
                  <a:srgbClr val="525252"/>
                </a:solidFill>
                <a:ea typeface="Helvetica" charset="0"/>
                <a:cs typeface="Helvetica" charset="0"/>
              </a:rPr>
              <a:t> of restricted categories and guidelines.</a:t>
            </a:r>
          </a:p>
        </p:txBody>
      </p:sp>
    </p:spTree>
    <p:extLst>
      <p:ext uri="{BB962C8B-B14F-4D97-AF65-F5344CB8AC3E}">
        <p14:creationId xmlns:p14="http://schemas.microsoft.com/office/powerpoint/2010/main" val="2710772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Static Imagery / Video-Based Animation</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7522"/>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88052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7ADA6F-9930-16CB-5DA0-3D8860CB0D0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1" name="TextBox 10">
            <a:extLst>
              <a:ext uri="{FF2B5EF4-FFF2-40B4-BE49-F238E27FC236}">
                <a16:creationId xmlns:a16="http://schemas.microsoft.com/office/drawing/2014/main" id="{7A83FCB6-FD63-301E-492D-DB2BFD61CE2E}"/>
              </a:ext>
            </a:extLst>
          </p:cNvPr>
          <p:cNvSpPr txBox="1"/>
          <p:nvPr/>
        </p:nvSpPr>
        <p:spPr>
          <a:xfrm>
            <a:off x="308591" y="5804956"/>
            <a:ext cx="54413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A</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64" name="Google Shape;1302;p193">
            <a:extLst>
              <a:ext uri="{FF2B5EF4-FFF2-40B4-BE49-F238E27FC236}">
                <a16:creationId xmlns:a16="http://schemas.microsoft.com/office/drawing/2014/main" id="{18EF6606-C942-994D-A599-73BDDB466AD9}"/>
              </a:ext>
            </a:extLst>
          </p:cNvPr>
          <p:cNvSpPr/>
          <p:nvPr/>
        </p:nvSpPr>
        <p:spPr>
          <a:xfrm>
            <a:off x="3788287" y="1763500"/>
            <a:ext cx="3344380" cy="1727600"/>
          </a:xfrm>
          <a:prstGeom prst="chevron">
            <a:avLst>
              <a:gd name="adj" fmla="val 50000"/>
            </a:avLst>
          </a:prstGeom>
          <a:solidFill>
            <a:srgbClr val="8A3FFC">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3" name="Group 22">
            <a:extLst>
              <a:ext uri="{FF2B5EF4-FFF2-40B4-BE49-F238E27FC236}">
                <a16:creationId xmlns:a16="http://schemas.microsoft.com/office/drawing/2014/main" id="{3AFB4F33-9D91-288A-AD4A-4A2753D3C04B}"/>
              </a:ext>
            </a:extLst>
          </p:cNvPr>
          <p:cNvGrpSpPr/>
          <p:nvPr/>
        </p:nvGrpSpPr>
        <p:grpSpPr>
          <a:xfrm>
            <a:off x="4851888" y="1798804"/>
            <a:ext cx="1473497" cy="1631216"/>
            <a:chOff x="4851888" y="1798804"/>
            <a:chExt cx="1473497" cy="1631216"/>
          </a:xfrm>
        </p:grpSpPr>
        <p:sp>
          <p:nvSpPr>
            <p:cNvPr id="4" name="TextBox 3">
              <a:extLst>
                <a:ext uri="{FF2B5EF4-FFF2-40B4-BE49-F238E27FC236}">
                  <a16:creationId xmlns:a16="http://schemas.microsoft.com/office/drawing/2014/main" id="{C777EE64-88CD-0195-B934-3F3E4963E194}"/>
                </a:ext>
              </a:extLst>
            </p:cNvPr>
            <p:cNvSpPr txBox="1"/>
            <p:nvPr/>
          </p:nvSpPr>
          <p:spPr>
            <a:xfrm>
              <a:off x="4851888"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5</a:t>
              </a:r>
            </a:p>
          </p:txBody>
        </p:sp>
        <p:sp>
          <p:nvSpPr>
            <p:cNvPr id="5" name="Rectangle 4">
              <a:extLst>
                <a:ext uri="{FF2B5EF4-FFF2-40B4-BE49-F238E27FC236}">
                  <a16:creationId xmlns:a16="http://schemas.microsoft.com/office/drawing/2014/main" id="{F7C9E9EC-3BD4-E68E-8554-20768829BC67}"/>
                </a:ext>
              </a:extLst>
            </p:cNvPr>
            <p:cNvSpPr/>
            <p:nvPr/>
          </p:nvSpPr>
          <p:spPr>
            <a:xfrm>
              <a:off x="5576803"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 name="TextBox 5">
            <a:extLst>
              <a:ext uri="{FF2B5EF4-FFF2-40B4-BE49-F238E27FC236}">
                <a16:creationId xmlns:a16="http://schemas.microsoft.com/office/drawing/2014/main" id="{F558C189-CA06-7E51-3DAC-A4BEDED5EA53}"/>
              </a:ext>
            </a:extLst>
          </p:cNvPr>
          <p:cNvSpPr txBox="1"/>
          <p:nvPr/>
        </p:nvSpPr>
        <p:spPr>
          <a:xfrm>
            <a:off x="4963688"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11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70" name="Google Shape;1303;p193">
            <a:extLst>
              <a:ext uri="{FF2B5EF4-FFF2-40B4-BE49-F238E27FC236}">
                <a16:creationId xmlns:a16="http://schemas.microsoft.com/office/drawing/2014/main" id="{AF4DCBA7-504C-7443-AFB3-A00CC8701C7D}"/>
              </a:ext>
            </a:extLst>
          </p:cNvPr>
          <p:cNvSpPr/>
          <p:nvPr/>
        </p:nvSpPr>
        <p:spPr>
          <a:xfrm>
            <a:off x="6383726" y="1763500"/>
            <a:ext cx="3043057" cy="1727600"/>
          </a:xfrm>
          <a:prstGeom prst="chevron">
            <a:avLst>
              <a:gd name="adj" fmla="val 50000"/>
            </a:avLst>
          </a:prstGeom>
          <a:solidFill>
            <a:srgbClr val="8A3FFC">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2" name="Slide Number Placeholder 1">
            <a:extLst>
              <a:ext uri="{FF2B5EF4-FFF2-40B4-BE49-F238E27FC236}">
                <a16:creationId xmlns:a16="http://schemas.microsoft.com/office/drawing/2014/main" id="{E810B8E1-B6A2-F842-A47A-8EE69B353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86" name="Title 1">
            <a:extLst>
              <a:ext uri="{FF2B5EF4-FFF2-40B4-BE49-F238E27FC236}">
                <a16:creationId xmlns:a16="http://schemas.microsoft.com/office/drawing/2014/main" id="{4DF39294-2B95-C046-BA7C-FB48016FA98C}"/>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Interactive Features / CSS-Based Animation</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61" name="Google Shape;1304;p193">
            <a:extLst>
              <a:ext uri="{FF2B5EF4-FFF2-40B4-BE49-F238E27FC236}">
                <a16:creationId xmlns:a16="http://schemas.microsoft.com/office/drawing/2014/main" id="{0201DAA6-14CF-944F-B3D3-EF37B40AD71B}"/>
              </a:ext>
            </a:extLst>
          </p:cNvPr>
          <p:cNvSpPr/>
          <p:nvPr/>
        </p:nvSpPr>
        <p:spPr>
          <a:xfrm>
            <a:off x="8679305" y="1763500"/>
            <a:ext cx="3512694" cy="1727600"/>
          </a:xfrm>
          <a:prstGeom prst="chevron">
            <a:avLst>
              <a:gd name="adj" fmla="val 50000"/>
            </a:avLst>
          </a:prstGeom>
          <a:solidFill>
            <a:srgbClr val="8A3FFC">
              <a:alpha val="6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2" name="Google Shape;1300;p193">
            <a:extLst>
              <a:ext uri="{FF2B5EF4-FFF2-40B4-BE49-F238E27FC236}">
                <a16:creationId xmlns:a16="http://schemas.microsoft.com/office/drawing/2014/main" id="{3DA8004A-1A7A-EF44-BC04-02B34055DEA7}"/>
              </a:ext>
            </a:extLst>
          </p:cNvPr>
          <p:cNvSpPr/>
          <p:nvPr/>
        </p:nvSpPr>
        <p:spPr>
          <a:xfrm>
            <a:off x="21700" y="1763500"/>
            <a:ext cx="2321044" cy="1744400"/>
          </a:xfrm>
          <a:prstGeom prst="homePlate">
            <a:avLst>
              <a:gd name="adj" fmla="val 50000"/>
            </a:avLst>
          </a:prstGeom>
          <a:solidFill>
            <a:srgbClr val="8A3FFC">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3" name="Google Shape;1301;p193">
            <a:extLst>
              <a:ext uri="{FF2B5EF4-FFF2-40B4-BE49-F238E27FC236}">
                <a16:creationId xmlns:a16="http://schemas.microsoft.com/office/drawing/2014/main" id="{6985F6A8-F517-944E-A88A-875FF30073EB}"/>
              </a:ext>
            </a:extLst>
          </p:cNvPr>
          <p:cNvSpPr/>
          <p:nvPr/>
        </p:nvSpPr>
        <p:spPr>
          <a:xfrm>
            <a:off x="1617195" y="1763500"/>
            <a:ext cx="2909809" cy="1727600"/>
          </a:xfrm>
          <a:prstGeom prst="chevron">
            <a:avLst>
              <a:gd name="adj" fmla="val 50000"/>
            </a:avLst>
          </a:prstGeom>
          <a:solidFill>
            <a:srgbClr val="8A3FFC">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87" name="TextBox 86">
            <a:extLst>
              <a:ext uri="{FF2B5EF4-FFF2-40B4-BE49-F238E27FC236}">
                <a16:creationId xmlns:a16="http://schemas.microsoft.com/office/drawing/2014/main" id="{4FDB5CE6-966B-C945-8F16-11F82DF723E7}"/>
              </a:ext>
            </a:extLst>
          </p:cNvPr>
          <p:cNvSpPr txBox="1"/>
          <p:nvPr/>
        </p:nvSpPr>
        <p:spPr>
          <a:xfrm>
            <a:off x="9840003" y="3720415"/>
            <a:ext cx="2052191"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5</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cxnSp>
        <p:nvCxnSpPr>
          <p:cNvPr id="88" name="Straight Connector 87">
            <a:extLst>
              <a:ext uri="{FF2B5EF4-FFF2-40B4-BE49-F238E27FC236}">
                <a16:creationId xmlns:a16="http://schemas.microsoft.com/office/drawing/2014/main" id="{F9427717-8246-4840-A2D4-893F01151094}"/>
              </a:ext>
            </a:extLst>
          </p:cNvPr>
          <p:cNvCxnSpPr>
            <a:cxnSpLocks/>
          </p:cNvCxnSpPr>
          <p:nvPr/>
        </p:nvCxnSpPr>
        <p:spPr>
          <a:xfrm flipV="1">
            <a:off x="494778" y="3491100"/>
            <a:ext cx="10833622" cy="1990"/>
          </a:xfrm>
          <a:prstGeom prst="line">
            <a:avLst/>
          </a:prstGeom>
          <a:noFill/>
          <a:ln w="101600" cap="flat" cmpd="sng" algn="ctr">
            <a:solidFill>
              <a:srgbClr val="C6C6C6"/>
            </a:solidFill>
            <a:prstDash val="solid"/>
            <a:miter lim="800000"/>
            <a:headEnd type="oval" w="sm" len="sm"/>
            <a:tailEnd type="oval" w="sm" len="sm"/>
          </a:ln>
          <a:effectLst/>
        </p:spPr>
      </p:cxnSp>
      <p:sp>
        <p:nvSpPr>
          <p:cNvPr id="89" name="Oval 88">
            <a:extLst>
              <a:ext uri="{FF2B5EF4-FFF2-40B4-BE49-F238E27FC236}">
                <a16:creationId xmlns:a16="http://schemas.microsoft.com/office/drawing/2014/main" id="{E7F3D50C-9D97-AB4C-AEAA-7C338414072F}"/>
              </a:ext>
            </a:extLst>
          </p:cNvPr>
          <p:cNvSpPr/>
          <p:nvPr/>
        </p:nvSpPr>
        <p:spPr>
          <a:xfrm>
            <a:off x="41754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0" name="Oval 89">
            <a:extLst>
              <a:ext uri="{FF2B5EF4-FFF2-40B4-BE49-F238E27FC236}">
                <a16:creationId xmlns:a16="http://schemas.microsoft.com/office/drawing/2014/main" id="{C64C362F-8990-6546-AF0E-B48B351D0A01}"/>
              </a:ext>
            </a:extLst>
          </p:cNvPr>
          <p:cNvSpPr/>
          <p:nvPr/>
        </p:nvSpPr>
        <p:spPr>
          <a:xfrm>
            <a:off x="235730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1" name="Oval 90">
            <a:extLst>
              <a:ext uri="{FF2B5EF4-FFF2-40B4-BE49-F238E27FC236}">
                <a16:creationId xmlns:a16="http://schemas.microsoft.com/office/drawing/2014/main" id="{DD7D560F-9B66-154E-BB56-6549DAC6072F}"/>
              </a:ext>
            </a:extLst>
          </p:cNvPr>
          <p:cNvSpPr/>
          <p:nvPr/>
        </p:nvSpPr>
        <p:spPr>
          <a:xfrm>
            <a:off x="5088634"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2" name="Oval 91">
            <a:extLst>
              <a:ext uri="{FF2B5EF4-FFF2-40B4-BE49-F238E27FC236}">
                <a16:creationId xmlns:a16="http://schemas.microsoft.com/office/drawing/2014/main" id="{D467D051-971F-B246-8828-030729B2220B}"/>
              </a:ext>
            </a:extLst>
          </p:cNvPr>
          <p:cNvSpPr/>
          <p:nvPr/>
        </p:nvSpPr>
        <p:spPr>
          <a:xfrm>
            <a:off x="7432013"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24" name="Group 23">
            <a:extLst>
              <a:ext uri="{FF2B5EF4-FFF2-40B4-BE49-F238E27FC236}">
                <a16:creationId xmlns:a16="http://schemas.microsoft.com/office/drawing/2014/main" id="{D3B916D5-0377-22EC-66F0-31078E8D70E8}"/>
              </a:ext>
            </a:extLst>
          </p:cNvPr>
          <p:cNvGrpSpPr/>
          <p:nvPr/>
        </p:nvGrpSpPr>
        <p:grpSpPr>
          <a:xfrm>
            <a:off x="9755279" y="1798804"/>
            <a:ext cx="1385270" cy="1631216"/>
            <a:chOff x="9755279" y="1798804"/>
            <a:chExt cx="1385270" cy="1631216"/>
          </a:xfrm>
        </p:grpSpPr>
        <p:sp>
          <p:nvSpPr>
            <p:cNvPr id="94" name="TextBox 93">
              <a:extLst>
                <a:ext uri="{FF2B5EF4-FFF2-40B4-BE49-F238E27FC236}">
                  <a16:creationId xmlns:a16="http://schemas.microsoft.com/office/drawing/2014/main" id="{AF7CCBD4-5369-D54C-ACBB-85F67781CAAE}"/>
                </a:ext>
              </a:extLst>
            </p:cNvPr>
            <p:cNvSpPr txBox="1"/>
            <p:nvPr/>
          </p:nvSpPr>
          <p:spPr>
            <a:xfrm>
              <a:off x="9755279"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95" name="Rectangle 94">
              <a:extLst>
                <a:ext uri="{FF2B5EF4-FFF2-40B4-BE49-F238E27FC236}">
                  <a16:creationId xmlns:a16="http://schemas.microsoft.com/office/drawing/2014/main" id="{4355212D-2617-1D4F-B2A2-2B46A243D3BC}"/>
                </a:ext>
              </a:extLst>
            </p:cNvPr>
            <p:cNvSpPr/>
            <p:nvPr/>
          </p:nvSpPr>
          <p:spPr>
            <a:xfrm>
              <a:off x="10476585" y="2795881"/>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grpSp>
        <p:nvGrpSpPr>
          <p:cNvPr id="21" name="Group 20">
            <a:extLst>
              <a:ext uri="{FF2B5EF4-FFF2-40B4-BE49-F238E27FC236}">
                <a16:creationId xmlns:a16="http://schemas.microsoft.com/office/drawing/2014/main" id="{3DA0944A-BF11-28D9-EEE2-4E1553081D14}"/>
              </a:ext>
            </a:extLst>
          </p:cNvPr>
          <p:cNvGrpSpPr/>
          <p:nvPr/>
        </p:nvGrpSpPr>
        <p:grpSpPr>
          <a:xfrm>
            <a:off x="323346" y="1798804"/>
            <a:ext cx="1505454" cy="1631216"/>
            <a:chOff x="323346" y="1798804"/>
            <a:chExt cx="1505454" cy="1631216"/>
          </a:xfrm>
        </p:grpSpPr>
        <p:sp>
          <p:nvSpPr>
            <p:cNvPr id="100" name="TextBox 99">
              <a:extLst>
                <a:ext uri="{FF2B5EF4-FFF2-40B4-BE49-F238E27FC236}">
                  <a16:creationId xmlns:a16="http://schemas.microsoft.com/office/drawing/2014/main" id="{BD93A77F-26FB-284E-8572-897000DC8D6C}"/>
                </a:ext>
              </a:extLst>
            </p:cNvPr>
            <p:cNvSpPr txBox="1"/>
            <p:nvPr/>
          </p:nvSpPr>
          <p:spPr>
            <a:xfrm>
              <a:off x="323346"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01" name="Rectangle 100">
              <a:extLst>
                <a:ext uri="{FF2B5EF4-FFF2-40B4-BE49-F238E27FC236}">
                  <a16:creationId xmlns:a16="http://schemas.microsoft.com/office/drawing/2014/main" id="{8CC1B06C-6010-EA4B-A49E-0A68E94824F7}"/>
                </a:ext>
              </a:extLst>
            </p:cNvPr>
            <p:cNvSpPr/>
            <p:nvPr/>
          </p:nvSpPr>
          <p:spPr>
            <a:xfrm>
              <a:off x="1048261" y="2566337"/>
              <a:ext cx="780539"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107" name="Oval 106">
            <a:extLst>
              <a:ext uri="{FF2B5EF4-FFF2-40B4-BE49-F238E27FC236}">
                <a16:creationId xmlns:a16="http://schemas.microsoft.com/office/drawing/2014/main" id="{7ADECDEB-33E5-A844-A344-4EBD9117835C}"/>
              </a:ext>
            </a:extLst>
          </p:cNvPr>
          <p:cNvSpPr/>
          <p:nvPr/>
        </p:nvSpPr>
        <p:spPr>
          <a:xfrm>
            <a:off x="11193984"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16" name="TextBox 115">
            <a:extLst>
              <a:ext uri="{FF2B5EF4-FFF2-40B4-BE49-F238E27FC236}">
                <a16:creationId xmlns:a16="http://schemas.microsoft.com/office/drawing/2014/main" id="{FE4BDE43-67D8-D448-B23B-72DA078281FC}"/>
              </a:ext>
            </a:extLst>
          </p:cNvPr>
          <p:cNvSpPr txBox="1"/>
          <p:nvPr/>
        </p:nvSpPr>
        <p:spPr>
          <a:xfrm>
            <a:off x="7347933" y="3703789"/>
            <a:ext cx="23421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A live test link will be provided to ensure coded functionality and/or animation is as expected.</a:t>
            </a:r>
            <a:endParaRPr kumimoji="0" lang="en-US" sz="16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designs have been approved at this stage — feedback should be limited to interactivity and/or animation.</a:t>
            </a:r>
          </a:p>
        </p:txBody>
      </p:sp>
      <p:sp>
        <p:nvSpPr>
          <p:cNvPr id="117" name="Text Placeholder 4">
            <a:extLst>
              <a:ext uri="{FF2B5EF4-FFF2-40B4-BE49-F238E27FC236}">
                <a16:creationId xmlns:a16="http://schemas.microsoft.com/office/drawing/2014/main" id="{EA252A6E-5F61-D046-A420-C5E631C1F16B}"/>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7" name="TextBox 6">
            <a:extLst>
              <a:ext uri="{FF2B5EF4-FFF2-40B4-BE49-F238E27FC236}">
                <a16:creationId xmlns:a16="http://schemas.microsoft.com/office/drawing/2014/main" id="{CE0A8C2B-7353-139F-C478-69BB6FC0C87C}"/>
              </a:ext>
            </a:extLst>
          </p:cNvPr>
          <p:cNvSpPr txBox="1"/>
          <p:nvPr/>
        </p:nvSpPr>
        <p:spPr>
          <a:xfrm>
            <a:off x="2226961" y="3703789"/>
            <a:ext cx="2605390" cy="1769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Full policy &gt;</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8" name="TextBox 7">
            <a:extLst>
              <a:ext uri="{FF2B5EF4-FFF2-40B4-BE49-F238E27FC236}">
                <a16:creationId xmlns:a16="http://schemas.microsoft.com/office/drawing/2014/main" id="{22BA1E07-6A53-4F9A-C5DF-D09FA8AB2C97}"/>
              </a:ext>
            </a:extLst>
          </p:cNvPr>
          <p:cNvSpPr txBox="1"/>
          <p:nvPr/>
        </p:nvSpPr>
        <p:spPr>
          <a:xfrm>
            <a:off x="299806" y="3703789"/>
            <a:ext cx="1725844" cy="13080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Details &gt;</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0" name="Footer Placeholder 2">
            <a:extLst>
              <a:ext uri="{FF2B5EF4-FFF2-40B4-BE49-F238E27FC236}">
                <a16:creationId xmlns:a16="http://schemas.microsoft.com/office/drawing/2014/main" id="{E686FCF7-E5B5-D8C5-DBA5-1E7C912EC32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grpSp>
        <p:nvGrpSpPr>
          <p:cNvPr id="13" name="Group 12">
            <a:extLst>
              <a:ext uri="{FF2B5EF4-FFF2-40B4-BE49-F238E27FC236}">
                <a16:creationId xmlns:a16="http://schemas.microsoft.com/office/drawing/2014/main" id="{7B3C54C6-05FD-C801-5408-CC9C30337E6E}"/>
              </a:ext>
            </a:extLst>
          </p:cNvPr>
          <p:cNvGrpSpPr/>
          <p:nvPr/>
        </p:nvGrpSpPr>
        <p:grpSpPr>
          <a:xfrm>
            <a:off x="7198232" y="1798804"/>
            <a:ext cx="1908037" cy="1631216"/>
            <a:chOff x="3201867" y="1798804"/>
            <a:chExt cx="1908037" cy="1631216"/>
          </a:xfrm>
        </p:grpSpPr>
        <p:sp>
          <p:nvSpPr>
            <p:cNvPr id="14" name="TextBox 13">
              <a:extLst>
                <a:ext uri="{FF2B5EF4-FFF2-40B4-BE49-F238E27FC236}">
                  <a16:creationId xmlns:a16="http://schemas.microsoft.com/office/drawing/2014/main" id="{0F90AF95-BA91-F093-D31D-191A51EF995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51892246-7CA9-0715-035B-6EC93CAF87E2}"/>
                </a:ext>
              </a:extLst>
            </p:cNvPr>
            <p:cNvSpPr/>
            <p:nvPr/>
          </p:nvSpPr>
          <p:spPr>
            <a:xfrm>
              <a:off x="3989863"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F8520F84-34D2-53FE-6767-B67CC0DD50E7}"/>
                </a:ext>
              </a:extLst>
            </p:cNvPr>
            <p:cNvPicPr>
              <a:picLocks noChangeAspect="1"/>
            </p:cNvPicPr>
            <p:nvPr/>
          </p:nvPicPr>
          <p:blipFill>
            <a:blip r:embed="rId6"/>
            <a:srcRect/>
            <a:stretch/>
          </p:blipFill>
          <p:spPr>
            <a:xfrm>
              <a:off x="4069532" y="2207522"/>
              <a:ext cx="365760" cy="365760"/>
            </a:xfrm>
            <a:prstGeom prst="rect">
              <a:avLst/>
            </a:prstGeom>
            <a:noFill/>
          </p:spPr>
        </p:pic>
      </p:grpSp>
      <p:grpSp>
        <p:nvGrpSpPr>
          <p:cNvPr id="22" name="Group 21">
            <a:extLst>
              <a:ext uri="{FF2B5EF4-FFF2-40B4-BE49-F238E27FC236}">
                <a16:creationId xmlns:a16="http://schemas.microsoft.com/office/drawing/2014/main" id="{8009440D-4E15-2493-EF75-6A338FC1B6E2}"/>
              </a:ext>
            </a:extLst>
          </p:cNvPr>
          <p:cNvGrpSpPr/>
          <p:nvPr/>
        </p:nvGrpSpPr>
        <p:grpSpPr>
          <a:xfrm>
            <a:off x="2352290" y="1798804"/>
            <a:ext cx="1908037" cy="1631216"/>
            <a:chOff x="2352290" y="1798804"/>
            <a:chExt cx="1908037" cy="1631216"/>
          </a:xfrm>
        </p:grpSpPr>
        <p:sp>
          <p:nvSpPr>
            <p:cNvPr id="18" name="TextBox 17">
              <a:extLst>
                <a:ext uri="{FF2B5EF4-FFF2-40B4-BE49-F238E27FC236}">
                  <a16:creationId xmlns:a16="http://schemas.microsoft.com/office/drawing/2014/main" id="{9626221C-A0E0-5B64-751C-FB2B851C8FA8}"/>
                </a:ext>
              </a:extLst>
            </p:cNvPr>
            <p:cNvSpPr txBox="1"/>
            <p:nvPr/>
          </p:nvSpPr>
          <p:spPr>
            <a:xfrm>
              <a:off x="2352290"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9" name="Rectangle 18">
              <a:extLst>
                <a:ext uri="{FF2B5EF4-FFF2-40B4-BE49-F238E27FC236}">
                  <a16:creationId xmlns:a16="http://schemas.microsoft.com/office/drawing/2014/main" id="{32A98A12-3C6E-52D3-029E-BC0C6D81E5EC}"/>
                </a:ext>
              </a:extLst>
            </p:cNvPr>
            <p:cNvSpPr/>
            <p:nvPr/>
          </p:nvSpPr>
          <p:spPr>
            <a:xfrm>
              <a:off x="3140286"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F079015B-C2A6-BA51-95EF-6FE14F3693A2}"/>
                </a:ext>
              </a:extLst>
            </p:cNvPr>
            <p:cNvPicPr>
              <a:picLocks noChangeAspect="1"/>
            </p:cNvPicPr>
            <p:nvPr/>
          </p:nvPicPr>
          <p:blipFill>
            <a:blip r:embed="rId6"/>
            <a:srcRect/>
            <a:stretch/>
          </p:blipFill>
          <p:spPr>
            <a:xfrm>
              <a:off x="3219955" y="2207522"/>
              <a:ext cx="365760" cy="365760"/>
            </a:xfrm>
            <a:prstGeom prst="rect">
              <a:avLst/>
            </a:prstGeom>
            <a:noFill/>
          </p:spPr>
        </p:pic>
      </p:grpSp>
    </p:spTree>
    <p:extLst>
      <p:ext uri="{BB962C8B-B14F-4D97-AF65-F5344CB8AC3E}">
        <p14:creationId xmlns:p14="http://schemas.microsoft.com/office/powerpoint/2010/main" val="399927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88" y="409575"/>
            <a:ext cx="6622854"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ISI Templates (Pharma)</a:t>
            </a:r>
            <a:endParaRPr lang="en-US" dirty="0">
              <a:solidFill>
                <a:srgbClr val="161616"/>
              </a:solidFill>
              <a:ea typeface="Helvetica" charset="0"/>
              <a:cs typeface="Arial" panose="020B0604020202020204" pitchFamily="34" charset="0"/>
            </a:endParaRPr>
          </a:p>
        </p:txBody>
      </p:sp>
      <p:sp>
        <p:nvSpPr>
          <p:cNvPr id="4" name="Slide Number Placeholder 3">
            <a:extLst>
              <a:ext uri="{FF2B5EF4-FFF2-40B4-BE49-F238E27FC236}">
                <a16:creationId xmlns:a16="http://schemas.microsoft.com/office/drawing/2014/main" id="{C2110E80-B4CC-4D48-AD95-B70F4E3C1A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6" name="Footer Placeholder 2">
            <a:extLst>
              <a:ext uri="{FF2B5EF4-FFF2-40B4-BE49-F238E27FC236}">
                <a16:creationId xmlns:a16="http://schemas.microsoft.com/office/drawing/2014/main" id="{01E261D2-812C-39FE-0796-A3CA4EFF029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3" name="Text Placeholder 4">
            <a:extLst>
              <a:ext uri="{FF2B5EF4-FFF2-40B4-BE49-F238E27FC236}">
                <a16:creationId xmlns:a16="http://schemas.microsoft.com/office/drawing/2014/main" id="{EACD63EC-B6CD-DD3C-FA18-ED0590AC24B1}"/>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161616"/>
                </a:solidFill>
                <a:latin typeface="IBM Plex Sans" panose="020B0503050203000203" pitchFamily="34" charset="0"/>
                <a:cs typeface="Arial" panose="020B0604020202020204" pitchFamily="34" charset="0"/>
              </a:rPr>
              <a:t>Appendix</a:t>
            </a:r>
          </a:p>
        </p:txBody>
      </p:sp>
    </p:spTree>
    <p:extLst>
      <p:ext uri="{BB962C8B-B14F-4D97-AF65-F5344CB8AC3E}">
        <p14:creationId xmlns:p14="http://schemas.microsoft.com/office/powerpoint/2010/main" val="2484573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DD7ADB-DF71-4BFB-40D2-13579FE1375C}"/>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5" name="Text Placeholder 4"/>
          <p:cNvSpPr>
            <a:spLocks noGrp="1"/>
          </p:cNvSpPr>
          <p:nvPr>
            <p:ph type="body" sz="quarter" idx="4294967295"/>
          </p:nvPr>
        </p:nvSpPr>
        <p:spPr>
          <a:xfrm>
            <a:off x="304888" y="1123950"/>
            <a:ext cx="4924425" cy="2635162"/>
          </a:xfrm>
        </p:spPr>
        <p:txBody>
          <a:bodyPr/>
          <a:lstStyle/>
          <a:p>
            <a:pPr>
              <a:spcBef>
                <a:spcPts val="0"/>
              </a:spcBef>
              <a:spcAft>
                <a:spcPts val="1200"/>
              </a:spcAft>
              <a:buClr>
                <a:schemeClr val="accent2"/>
              </a:buClr>
              <a:buSzPct val="25000"/>
            </a:pPr>
            <a:r>
              <a:rPr lang="en-US" sz="1400" dirty="0">
                <a:solidFill>
                  <a:srgbClr val="161616"/>
                </a:solidFill>
                <a:ea typeface="Helvetica" charset="0"/>
              </a:rPr>
              <a:t>The Integrated Marquee ad unit consists of two parts:</a:t>
            </a: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An </a:t>
            </a:r>
            <a:r>
              <a:rPr lang="en-US" sz="1400" dirty="0">
                <a:solidFill>
                  <a:srgbClr val="161616"/>
                </a:solidFill>
                <a:highlight>
                  <a:srgbClr val="00FF00"/>
                </a:highlight>
                <a:ea typeface="Helvetica" charset="0"/>
              </a:rPr>
              <a:t> HTML5 ad area </a:t>
            </a:r>
            <a:r>
              <a:rPr lang="en-US" sz="1400" dirty="0">
                <a:solidFill>
                  <a:srgbClr val="161616"/>
                </a:solidFill>
                <a:ea typeface="Helvetica" charset="0"/>
              </a:rPr>
              <a:t> that houses all brand elements and interactive features.</a:t>
            </a:r>
            <a:endParaRPr lang="en-US" sz="1200" i="1" dirty="0">
              <a:solidFill>
                <a:srgbClr val="161616"/>
              </a:solidFill>
              <a:ea typeface="Helvetica" charset="0"/>
            </a:endParaRP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 full-bleed weather background that extends behind the app’s user interface.</a:t>
            </a:r>
            <a:endParaRPr lang="en-US" sz="1200" i="1" dirty="0">
              <a:solidFill>
                <a:srgbClr val="161616"/>
              </a:solidFill>
              <a:ea typeface="Helvetica" charset="0"/>
            </a:endParaRPr>
          </a:p>
          <a:p>
            <a:pPr>
              <a:spcBef>
                <a:spcPts val="0"/>
              </a:spcBef>
              <a:spcAft>
                <a:spcPts val="1200"/>
              </a:spcAft>
              <a:buClr>
                <a:schemeClr val="bg1"/>
              </a:buClr>
              <a:buSzPct val="80000"/>
            </a:pPr>
            <a:r>
              <a:rPr lang="en-US" sz="1400" dirty="0">
                <a:solidFill>
                  <a:srgbClr val="161616"/>
                </a:solidFill>
                <a:ea typeface="Helvetica" charset="0"/>
              </a:rPr>
              <a:t>Each build includes one layout optimized for small devices and one layout optimized for regular-to-large devices.</a:t>
            </a:r>
          </a:p>
          <a:p>
            <a:pPr>
              <a:spcBef>
                <a:spcPts val="0"/>
              </a:spcBef>
              <a:spcAft>
                <a:spcPts val="1200"/>
              </a:spcAft>
              <a:buClr>
                <a:schemeClr val="bg1"/>
              </a:buClr>
              <a:buSzPct val="80000"/>
            </a:pPr>
            <a:r>
              <a:rPr lang="en-US" sz="1400" dirty="0">
                <a:solidFill>
                  <a:srgbClr val="161616"/>
                </a:solidFill>
                <a:ea typeface="Helvetica" charset="0"/>
              </a:rPr>
              <a:t>ISI footprints may occupy either one quarter or one third of the ad area.</a:t>
            </a:r>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Ad Area</a:t>
            </a:r>
            <a:endParaRPr lang="en-US" dirty="0">
              <a:solidFill>
                <a:srgbClr val="161616"/>
              </a:solidFill>
              <a:ea typeface="Helvetica" charset="0"/>
              <a:cs typeface="Arial" panose="020B0604020202020204" pitchFamily="34" charset="0"/>
            </a:endParaRPr>
          </a:p>
        </p:txBody>
      </p:sp>
      <p:sp>
        <p:nvSpPr>
          <p:cNvPr id="4" name="Slide Number Placeholder 3">
            <a:extLst>
              <a:ext uri="{FF2B5EF4-FFF2-40B4-BE49-F238E27FC236}">
                <a16:creationId xmlns:a16="http://schemas.microsoft.com/office/drawing/2014/main" id="{C2110E80-B4CC-4D48-AD95-B70F4E3C1A5D}"/>
              </a:ext>
            </a:extLst>
          </p:cNvPr>
          <p:cNvSpPr>
            <a:spLocks noGrp="1"/>
          </p:cNvSpPr>
          <p:nvPr>
            <p:ph type="sldNum" sz="quarter" idx="11"/>
          </p:nvPr>
        </p:nvSpPr>
        <p:spPr/>
        <p:txBody>
          <a:bodyPr/>
          <a:lstStyle/>
          <a:p>
            <a:fld id="{59395FB3-9C97-154F-86B2-7E381B951268}" type="slidenum">
              <a:rPr lang="en-US" smtClean="0">
                <a:solidFill>
                  <a:srgbClr val="161616"/>
                </a:solidFill>
              </a:rPr>
              <a:pPr/>
              <a:t>28</a:t>
            </a:fld>
            <a:endParaRPr lang="en-US" dirty="0">
              <a:solidFill>
                <a:srgbClr val="161616"/>
              </a:solidFill>
            </a:endParaRPr>
          </a:p>
        </p:txBody>
      </p:sp>
      <p:sp>
        <p:nvSpPr>
          <p:cNvPr id="17" name="TextBox 16">
            <a:extLst>
              <a:ext uri="{FF2B5EF4-FFF2-40B4-BE49-F238E27FC236}">
                <a16:creationId xmlns:a16="http://schemas.microsoft.com/office/drawing/2014/main" id="{142EA28F-520E-1E40-8342-77CF33CA450B}"/>
              </a:ext>
            </a:extLst>
          </p:cNvPr>
          <p:cNvSpPr txBox="1"/>
          <p:nvPr/>
        </p:nvSpPr>
        <p:spPr>
          <a:xfrm>
            <a:off x="6628600" y="6030888"/>
            <a:ext cx="2139905" cy="444674"/>
          </a:xfrm>
          <a:prstGeom prst="rect">
            <a:avLst/>
          </a:prstGeom>
          <a:noFill/>
        </p:spPr>
        <p:txBody>
          <a:bodyPr wrap="square" rtlCol="0">
            <a:spAutoFit/>
          </a:bodyPr>
          <a:lstStyle/>
          <a:p>
            <a:pPr algn="ctr">
              <a:lnSpc>
                <a:spcPct val="120000"/>
              </a:lnSpc>
            </a:pPr>
            <a:r>
              <a:rPr lang="en-US" sz="1000" spc="-5" dirty="0">
                <a:solidFill>
                  <a:srgbClr val="161616"/>
                </a:solidFill>
                <a:latin typeface="IBM Plex Sans" panose="020B0503050203000203" pitchFamily="34" charset="0"/>
                <a:cs typeface="Arial" panose="020B0604020202020204" pitchFamily="34" charset="0"/>
              </a:rPr>
              <a:t>Small Device</a:t>
            </a:r>
          </a:p>
          <a:p>
            <a:pPr algn="ctr">
              <a:lnSpc>
                <a:spcPct val="120000"/>
              </a:lnSpc>
            </a:pPr>
            <a:r>
              <a:rPr lang="en-US" sz="1000" kern="0" dirty="0">
                <a:solidFill>
                  <a:srgbClr val="00FA00"/>
                </a:solidFill>
                <a:latin typeface="IBM Plex Sans" panose="020B0503050203000203" pitchFamily="34" charset="0"/>
                <a:ea typeface="Helvetica" charset="0"/>
                <a:cs typeface="Arial" panose="020B0604020202020204" pitchFamily="34" charset="0"/>
              </a:rPr>
              <a:t>•</a:t>
            </a:r>
            <a:r>
              <a:rPr lang="en-US" sz="1000" kern="0" dirty="0">
                <a:solidFill>
                  <a:schemeClr val="bg1"/>
                </a:solidFill>
                <a:latin typeface="IBM Plex Sans" panose="020B0503050203000203" pitchFamily="34" charset="0"/>
                <a:ea typeface="Helvetica" charset="0"/>
                <a:cs typeface="Arial" panose="020B0604020202020204" pitchFamily="34" charset="0"/>
              </a:rPr>
              <a:t> </a:t>
            </a:r>
            <a:r>
              <a:rPr lang="en-US" sz="1000" kern="0" dirty="0">
                <a:solidFill>
                  <a:srgbClr val="161616"/>
                </a:solidFill>
                <a:latin typeface="IBM Plex Sans" panose="020B0503050203000203" pitchFamily="34" charset="0"/>
                <a:ea typeface="Helvetica" charset="0"/>
                <a:cs typeface="Arial" panose="020B0604020202020204" pitchFamily="34" charset="0"/>
              </a:rPr>
              <a:t>Ad Area: </a:t>
            </a:r>
            <a:r>
              <a:rPr lang="en-US" sz="1000" kern="0" dirty="0">
                <a:solidFill>
                  <a:srgbClr val="161616"/>
                </a:solidFill>
                <a:latin typeface="IBM Plex Sans" panose="020B0503050203000203" pitchFamily="34" charset="0"/>
                <a:cs typeface="Arial" panose="020B0604020202020204" pitchFamily="34" charset="0"/>
              </a:rPr>
              <a:t>300x170</a:t>
            </a:r>
          </a:p>
        </p:txBody>
      </p:sp>
      <p:sp>
        <p:nvSpPr>
          <p:cNvPr id="47" name="TextBox 46">
            <a:extLst>
              <a:ext uri="{FF2B5EF4-FFF2-40B4-BE49-F238E27FC236}">
                <a16:creationId xmlns:a16="http://schemas.microsoft.com/office/drawing/2014/main" id="{D153C0F1-1F9A-37F8-17B1-382DFD57FB05}"/>
              </a:ext>
            </a:extLst>
          </p:cNvPr>
          <p:cNvSpPr txBox="1"/>
          <p:nvPr/>
        </p:nvSpPr>
        <p:spPr>
          <a:xfrm>
            <a:off x="301203" y="3814412"/>
            <a:ext cx="1336020" cy="153312"/>
          </a:xfrm>
          <a:prstGeom prst="rect">
            <a:avLst/>
          </a:prstGeom>
          <a:noFill/>
        </p:spPr>
        <p:txBody>
          <a:bodyPr wrap="square" lIns="0" tIns="0" rIns="0" bIns="0" rtlCol="0">
            <a:spAutoFit/>
          </a:bodyPr>
          <a:lstStyle/>
          <a:p>
            <a:pPr>
              <a:lnSpc>
                <a:spcPct val="120000"/>
              </a:lnSpc>
            </a:pPr>
            <a:r>
              <a:rPr lang="en-US" sz="900" spc="-5" dirty="0">
                <a:solidFill>
                  <a:schemeClr val="bg1"/>
                </a:solidFill>
                <a:latin typeface="IBM Plex Sans" panose="020B0503050203000203" pitchFamily="34" charset="0"/>
                <a:cs typeface="Arial" panose="020B0604020202020204" pitchFamily="34" charset="0"/>
              </a:rPr>
              <a:t>1/4, Left-Aligned</a:t>
            </a:r>
            <a:endParaRPr lang="en-US" sz="900" kern="0" dirty="0">
              <a:solidFill>
                <a:schemeClr val="bg1"/>
              </a:solidFill>
              <a:latin typeface="IBM Plex Sans" panose="020B0503050203000203" pitchFamily="34" charset="0"/>
              <a:cs typeface="Arial" panose="020B0604020202020204" pitchFamily="34" charset="0"/>
            </a:endParaRPr>
          </a:p>
        </p:txBody>
      </p:sp>
      <p:sp>
        <p:nvSpPr>
          <p:cNvPr id="48" name="TextBox 47">
            <a:extLst>
              <a:ext uri="{FF2B5EF4-FFF2-40B4-BE49-F238E27FC236}">
                <a16:creationId xmlns:a16="http://schemas.microsoft.com/office/drawing/2014/main" id="{CCA5223E-A516-1367-D80F-BA47B3D2C63C}"/>
              </a:ext>
            </a:extLst>
          </p:cNvPr>
          <p:cNvSpPr txBox="1"/>
          <p:nvPr/>
        </p:nvSpPr>
        <p:spPr>
          <a:xfrm>
            <a:off x="301202" y="4860335"/>
            <a:ext cx="1336021" cy="153312"/>
          </a:xfrm>
          <a:prstGeom prst="rect">
            <a:avLst/>
          </a:prstGeom>
          <a:noFill/>
        </p:spPr>
        <p:txBody>
          <a:bodyPr wrap="square" lIns="0" tIns="0" rIns="0" bIns="0" rtlCol="0">
            <a:spAutoFit/>
          </a:bodyPr>
          <a:lstStyle/>
          <a:p>
            <a:pPr>
              <a:lnSpc>
                <a:spcPct val="120000"/>
              </a:lnSpc>
            </a:pPr>
            <a:r>
              <a:rPr lang="en-US" sz="900" spc="-5" dirty="0">
                <a:solidFill>
                  <a:schemeClr val="bg1"/>
                </a:solidFill>
                <a:latin typeface="IBM Plex Sans" panose="020B0503050203000203" pitchFamily="34" charset="0"/>
                <a:cs typeface="Arial" panose="020B0604020202020204" pitchFamily="34" charset="0"/>
              </a:rPr>
              <a:t>1/3, Left-Aligned</a:t>
            </a:r>
            <a:endParaRPr lang="en-US" sz="900" kern="0" dirty="0">
              <a:solidFill>
                <a:schemeClr val="bg1"/>
              </a:solidFill>
              <a:latin typeface="IBM Plex Sans" panose="020B0503050203000203" pitchFamily="34" charset="0"/>
              <a:cs typeface="Arial" panose="020B0604020202020204" pitchFamily="34" charset="0"/>
            </a:endParaRPr>
          </a:p>
        </p:txBody>
      </p:sp>
      <p:sp>
        <p:nvSpPr>
          <p:cNvPr id="49" name="TextBox 48">
            <a:extLst>
              <a:ext uri="{FF2B5EF4-FFF2-40B4-BE49-F238E27FC236}">
                <a16:creationId xmlns:a16="http://schemas.microsoft.com/office/drawing/2014/main" id="{0CF5C1DD-BF3E-20A8-B95A-F4CA4B754CB6}"/>
              </a:ext>
            </a:extLst>
          </p:cNvPr>
          <p:cNvSpPr txBox="1"/>
          <p:nvPr/>
        </p:nvSpPr>
        <p:spPr>
          <a:xfrm>
            <a:off x="1798066" y="3814412"/>
            <a:ext cx="1336020" cy="153312"/>
          </a:xfrm>
          <a:prstGeom prst="rect">
            <a:avLst/>
          </a:prstGeom>
          <a:noFill/>
        </p:spPr>
        <p:txBody>
          <a:bodyPr wrap="square" lIns="0" tIns="0" rIns="0" bIns="0" rtlCol="0">
            <a:spAutoFit/>
          </a:bodyPr>
          <a:lstStyle/>
          <a:p>
            <a:pPr>
              <a:lnSpc>
                <a:spcPct val="120000"/>
              </a:lnSpc>
            </a:pPr>
            <a:r>
              <a:rPr lang="en-US" sz="900" spc="-5" dirty="0">
                <a:solidFill>
                  <a:schemeClr val="bg1"/>
                </a:solidFill>
                <a:latin typeface="IBM Plex Sans" panose="020B0503050203000203" pitchFamily="34" charset="0"/>
                <a:cs typeface="Arial" panose="020B0604020202020204" pitchFamily="34" charset="0"/>
              </a:rPr>
              <a:t>1/4, Bottom Center</a:t>
            </a:r>
            <a:endParaRPr lang="en-US" sz="900" kern="0" dirty="0">
              <a:solidFill>
                <a:schemeClr val="bg1"/>
              </a:solidFill>
              <a:latin typeface="IBM Plex Sans" panose="020B0503050203000203" pitchFamily="34" charset="0"/>
              <a:cs typeface="Arial" panose="020B0604020202020204" pitchFamily="34" charset="0"/>
            </a:endParaRPr>
          </a:p>
        </p:txBody>
      </p:sp>
      <p:sp>
        <p:nvSpPr>
          <p:cNvPr id="50" name="TextBox 49">
            <a:extLst>
              <a:ext uri="{FF2B5EF4-FFF2-40B4-BE49-F238E27FC236}">
                <a16:creationId xmlns:a16="http://schemas.microsoft.com/office/drawing/2014/main" id="{0FCCFFDF-2124-1E1C-E212-2CD211B7A904}"/>
              </a:ext>
            </a:extLst>
          </p:cNvPr>
          <p:cNvSpPr txBox="1"/>
          <p:nvPr/>
        </p:nvSpPr>
        <p:spPr>
          <a:xfrm>
            <a:off x="3307452" y="3814412"/>
            <a:ext cx="1336020" cy="153312"/>
          </a:xfrm>
          <a:prstGeom prst="rect">
            <a:avLst/>
          </a:prstGeom>
          <a:noFill/>
        </p:spPr>
        <p:txBody>
          <a:bodyPr wrap="square" lIns="0" tIns="0" rIns="0" bIns="0" rtlCol="0">
            <a:spAutoFit/>
          </a:bodyPr>
          <a:lstStyle/>
          <a:p>
            <a:pPr>
              <a:lnSpc>
                <a:spcPct val="120000"/>
              </a:lnSpc>
            </a:pPr>
            <a:r>
              <a:rPr lang="en-US" sz="900" spc="-5" dirty="0">
                <a:solidFill>
                  <a:schemeClr val="bg1"/>
                </a:solidFill>
                <a:latin typeface="IBM Plex Sans" panose="020B0503050203000203" pitchFamily="34" charset="0"/>
                <a:cs typeface="Arial" panose="020B0604020202020204" pitchFamily="34" charset="0"/>
              </a:rPr>
              <a:t>1/4, Right-Aligned</a:t>
            </a:r>
            <a:endParaRPr lang="en-US" sz="900" kern="0" dirty="0">
              <a:solidFill>
                <a:schemeClr val="bg1"/>
              </a:solidFill>
              <a:latin typeface="IBM Plex Sans" panose="020B0503050203000203" pitchFamily="34" charset="0"/>
              <a:cs typeface="Arial" panose="020B0604020202020204" pitchFamily="34" charset="0"/>
            </a:endParaRPr>
          </a:p>
        </p:txBody>
      </p:sp>
      <p:sp>
        <p:nvSpPr>
          <p:cNvPr id="52" name="TextBox 51">
            <a:extLst>
              <a:ext uri="{FF2B5EF4-FFF2-40B4-BE49-F238E27FC236}">
                <a16:creationId xmlns:a16="http://schemas.microsoft.com/office/drawing/2014/main" id="{D3BE519F-56D8-44A1-E482-C5062EE6AB82}"/>
              </a:ext>
            </a:extLst>
          </p:cNvPr>
          <p:cNvSpPr txBox="1"/>
          <p:nvPr/>
        </p:nvSpPr>
        <p:spPr>
          <a:xfrm>
            <a:off x="3307452" y="4860335"/>
            <a:ext cx="1336020" cy="153312"/>
          </a:xfrm>
          <a:prstGeom prst="rect">
            <a:avLst/>
          </a:prstGeom>
          <a:noFill/>
        </p:spPr>
        <p:txBody>
          <a:bodyPr wrap="square" lIns="0" tIns="0" rIns="0" bIns="0" rtlCol="0">
            <a:spAutoFit/>
          </a:bodyPr>
          <a:lstStyle/>
          <a:p>
            <a:pPr>
              <a:lnSpc>
                <a:spcPct val="120000"/>
              </a:lnSpc>
            </a:pPr>
            <a:r>
              <a:rPr lang="en-US" sz="900" spc="-5" dirty="0">
                <a:solidFill>
                  <a:schemeClr val="bg1"/>
                </a:solidFill>
                <a:latin typeface="IBM Plex Sans" panose="020B0503050203000203" pitchFamily="34" charset="0"/>
                <a:cs typeface="Arial" panose="020B0604020202020204" pitchFamily="34" charset="0"/>
              </a:rPr>
              <a:t>1/3, Right-Aligned</a:t>
            </a:r>
            <a:endParaRPr lang="en-US" sz="900" kern="0" dirty="0">
              <a:solidFill>
                <a:schemeClr val="bg1"/>
              </a:solidFill>
              <a:latin typeface="IBM Plex Sans" panose="020B0503050203000203" pitchFamily="34" charset="0"/>
              <a:cs typeface="Arial" panose="020B0604020202020204" pitchFamily="34" charset="0"/>
            </a:endParaRPr>
          </a:p>
        </p:txBody>
      </p:sp>
      <p:sp>
        <p:nvSpPr>
          <p:cNvPr id="57" name="Text Placeholder 4">
            <a:extLst>
              <a:ext uri="{FF2B5EF4-FFF2-40B4-BE49-F238E27FC236}">
                <a16:creationId xmlns:a16="http://schemas.microsoft.com/office/drawing/2014/main" id="{DFD2E8C2-ABA8-58C4-15CD-62C7FBB1B65D}"/>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161616"/>
                </a:solidFill>
                <a:latin typeface="IBM Plex Sans" panose="020B0503050203000203" pitchFamily="34" charset="0"/>
                <a:cs typeface="Arial" panose="020B0604020202020204" pitchFamily="34" charset="0"/>
              </a:rPr>
              <a:t>ISI Templates</a:t>
            </a:r>
          </a:p>
        </p:txBody>
      </p:sp>
      <p:sp>
        <p:nvSpPr>
          <p:cNvPr id="6" name="Footer Placeholder 2">
            <a:extLst>
              <a:ext uri="{FF2B5EF4-FFF2-40B4-BE49-F238E27FC236}">
                <a16:creationId xmlns:a16="http://schemas.microsoft.com/office/drawing/2014/main" id="{B40EF91F-C3DC-E35C-D918-9E0F38FFA7E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grpSp>
        <p:nvGrpSpPr>
          <p:cNvPr id="21" name="Group 20">
            <a:extLst>
              <a:ext uri="{FF2B5EF4-FFF2-40B4-BE49-F238E27FC236}">
                <a16:creationId xmlns:a16="http://schemas.microsoft.com/office/drawing/2014/main" id="{C60FB214-830E-C951-F792-3A73E7C74341}"/>
              </a:ext>
            </a:extLst>
          </p:cNvPr>
          <p:cNvGrpSpPr/>
          <p:nvPr/>
        </p:nvGrpSpPr>
        <p:grpSpPr>
          <a:xfrm>
            <a:off x="6326401" y="890376"/>
            <a:ext cx="2762524" cy="5086661"/>
            <a:chOff x="7698552" y="833439"/>
            <a:chExt cx="2064869" cy="3802062"/>
          </a:xfrm>
        </p:grpSpPr>
        <p:pic>
          <p:nvPicPr>
            <p:cNvPr id="22" name="Picture 21">
              <a:extLst>
                <a:ext uri="{FF2B5EF4-FFF2-40B4-BE49-F238E27FC236}">
                  <a16:creationId xmlns:a16="http://schemas.microsoft.com/office/drawing/2014/main" id="{76DDDF91-61FB-9EC2-D8AD-09F3E48BDD89}"/>
                </a:ext>
              </a:extLst>
            </p:cNvPr>
            <p:cNvPicPr>
              <a:picLocks noChangeAspect="1"/>
            </p:cNvPicPr>
            <p:nvPr/>
          </p:nvPicPr>
          <p:blipFill>
            <a:blip r:embed="rId3"/>
            <a:srcRect/>
            <a:stretch/>
          </p:blipFill>
          <p:spPr>
            <a:xfrm>
              <a:off x="7996789" y="1497765"/>
              <a:ext cx="1467231" cy="2604336"/>
            </a:xfrm>
            <a:prstGeom prst="rect">
              <a:avLst/>
            </a:prstGeom>
          </p:spPr>
        </p:pic>
        <p:pic>
          <p:nvPicPr>
            <p:cNvPr id="26" name="Picture 25" descr="A black cell phone&#10;&#10;Description automatically generated with medium confidence">
              <a:extLst>
                <a:ext uri="{FF2B5EF4-FFF2-40B4-BE49-F238E27FC236}">
                  <a16:creationId xmlns:a16="http://schemas.microsoft.com/office/drawing/2014/main" id="{FCA3C19C-0988-162C-207A-95D6B4294622}"/>
                </a:ext>
              </a:extLst>
            </p:cNvPr>
            <p:cNvPicPr>
              <a:picLocks noChangeAspect="1"/>
            </p:cNvPicPr>
            <p:nvPr/>
          </p:nvPicPr>
          <p:blipFill rotWithShape="1">
            <a:blip r:embed="rId4"/>
            <a:srcRect b="3652"/>
            <a:stretch/>
          </p:blipFill>
          <p:spPr>
            <a:xfrm>
              <a:off x="7698552" y="833439"/>
              <a:ext cx="2064869" cy="3802062"/>
            </a:xfrm>
            <a:prstGeom prst="rect">
              <a:avLst/>
            </a:prstGeom>
          </p:spPr>
        </p:pic>
      </p:grpSp>
      <p:grpSp>
        <p:nvGrpSpPr>
          <p:cNvPr id="19" name="Group 18">
            <a:extLst>
              <a:ext uri="{FF2B5EF4-FFF2-40B4-BE49-F238E27FC236}">
                <a16:creationId xmlns:a16="http://schemas.microsoft.com/office/drawing/2014/main" id="{C32EC432-2A43-E9F6-1CA6-EAEAB52F4B7B}"/>
              </a:ext>
            </a:extLst>
          </p:cNvPr>
          <p:cNvGrpSpPr/>
          <p:nvPr/>
        </p:nvGrpSpPr>
        <p:grpSpPr>
          <a:xfrm>
            <a:off x="9013744" y="463768"/>
            <a:ext cx="2796288" cy="5576248"/>
            <a:chOff x="9707226" y="514568"/>
            <a:chExt cx="2090106" cy="4168007"/>
          </a:xfrm>
        </p:grpSpPr>
        <p:pic>
          <p:nvPicPr>
            <p:cNvPr id="15" name="Picture 14">
              <a:extLst>
                <a:ext uri="{FF2B5EF4-FFF2-40B4-BE49-F238E27FC236}">
                  <a16:creationId xmlns:a16="http://schemas.microsoft.com/office/drawing/2014/main" id="{260356F3-0BC3-DE0E-B96E-8EC7DCB58D52}"/>
                </a:ext>
              </a:extLst>
            </p:cNvPr>
            <p:cNvPicPr>
              <a:picLocks noChangeAspect="1"/>
            </p:cNvPicPr>
            <p:nvPr/>
          </p:nvPicPr>
          <p:blipFill>
            <a:blip r:embed="rId5"/>
            <a:srcRect/>
            <a:stretch/>
          </p:blipFill>
          <p:spPr>
            <a:xfrm>
              <a:off x="9860266" y="668030"/>
              <a:ext cx="1786906" cy="3867047"/>
            </a:xfrm>
            <a:prstGeom prst="rect">
              <a:avLst/>
            </a:prstGeom>
          </p:spPr>
        </p:pic>
        <p:pic>
          <p:nvPicPr>
            <p:cNvPr id="16" name="Picture 15">
              <a:extLst>
                <a:ext uri="{FF2B5EF4-FFF2-40B4-BE49-F238E27FC236}">
                  <a16:creationId xmlns:a16="http://schemas.microsoft.com/office/drawing/2014/main" id="{52C712F4-A3B7-6A14-724B-2894C4D30D37}"/>
                </a:ext>
              </a:extLst>
            </p:cNvPr>
            <p:cNvPicPr>
              <a:picLocks noChangeAspect="1"/>
            </p:cNvPicPr>
            <p:nvPr/>
          </p:nvPicPr>
          <p:blipFill>
            <a:blip r:embed="rId6"/>
            <a:srcRect/>
            <a:stretch/>
          </p:blipFill>
          <p:spPr>
            <a:xfrm>
              <a:off x="9707226" y="514568"/>
              <a:ext cx="2090106" cy="4168007"/>
            </a:xfrm>
            <a:prstGeom prst="rect">
              <a:avLst/>
            </a:prstGeom>
          </p:spPr>
        </p:pic>
      </p:grpSp>
      <p:sp>
        <p:nvSpPr>
          <p:cNvPr id="25" name="TextBox 24">
            <a:extLst>
              <a:ext uri="{FF2B5EF4-FFF2-40B4-BE49-F238E27FC236}">
                <a16:creationId xmlns:a16="http://schemas.microsoft.com/office/drawing/2014/main" id="{651CB6DA-9D20-3520-E682-433EF497AD63}"/>
              </a:ext>
            </a:extLst>
          </p:cNvPr>
          <p:cNvSpPr txBox="1"/>
          <p:nvPr/>
        </p:nvSpPr>
        <p:spPr>
          <a:xfrm>
            <a:off x="9344706" y="6030888"/>
            <a:ext cx="2139905" cy="444674"/>
          </a:xfrm>
          <a:prstGeom prst="rect">
            <a:avLst/>
          </a:prstGeom>
          <a:noFill/>
        </p:spPr>
        <p:txBody>
          <a:bodyPr wrap="square" rtlCol="0">
            <a:spAutoFit/>
          </a:bodyPr>
          <a:lstStyle/>
          <a:p>
            <a:pPr algn="ctr">
              <a:lnSpc>
                <a:spcPct val="120000"/>
              </a:lnSpc>
            </a:pPr>
            <a:r>
              <a:rPr lang="en-US" sz="1000" spc="-5" dirty="0">
                <a:solidFill>
                  <a:srgbClr val="161616"/>
                </a:solidFill>
                <a:latin typeface="IBM Plex Sans" panose="020B0503050203000203" pitchFamily="34" charset="0"/>
                <a:cs typeface="Arial" panose="020B0604020202020204" pitchFamily="34" charset="0"/>
              </a:rPr>
              <a:t>Regular-to-Large Device</a:t>
            </a:r>
          </a:p>
          <a:p>
            <a:pPr algn="ctr">
              <a:lnSpc>
                <a:spcPct val="120000"/>
              </a:lnSpc>
            </a:pPr>
            <a:r>
              <a:rPr lang="en-US" sz="1000" kern="0" dirty="0">
                <a:solidFill>
                  <a:srgbClr val="00FA00"/>
                </a:solidFill>
                <a:latin typeface="IBM Plex Sans" panose="020B0503050203000203" pitchFamily="34" charset="0"/>
                <a:ea typeface="Helvetica" charset="0"/>
                <a:cs typeface="Arial" panose="020B0604020202020204" pitchFamily="34" charset="0"/>
              </a:rPr>
              <a:t>•</a:t>
            </a:r>
            <a:r>
              <a:rPr lang="en-US" sz="1000" kern="0" dirty="0">
                <a:solidFill>
                  <a:schemeClr val="bg1"/>
                </a:solidFill>
                <a:latin typeface="IBM Plex Sans" panose="020B0503050203000203" pitchFamily="34" charset="0"/>
                <a:ea typeface="Helvetica" charset="0"/>
                <a:cs typeface="Arial" panose="020B0604020202020204" pitchFamily="34" charset="0"/>
              </a:rPr>
              <a:t> </a:t>
            </a:r>
            <a:r>
              <a:rPr lang="en-US" sz="1000" kern="0" dirty="0">
                <a:solidFill>
                  <a:srgbClr val="161616"/>
                </a:solidFill>
                <a:latin typeface="IBM Plex Sans" panose="020B0503050203000203" pitchFamily="34" charset="0"/>
                <a:ea typeface="Helvetica" charset="0"/>
                <a:cs typeface="Arial" panose="020B0604020202020204" pitchFamily="34" charset="0"/>
              </a:rPr>
              <a:t>Ad Area: </a:t>
            </a:r>
            <a:r>
              <a:rPr lang="en-US" sz="1000" kern="0" dirty="0">
                <a:solidFill>
                  <a:srgbClr val="161616"/>
                </a:solidFill>
                <a:latin typeface="IBM Plex Sans" panose="020B0503050203000203" pitchFamily="34" charset="0"/>
                <a:cs typeface="Arial" panose="020B0604020202020204" pitchFamily="34" charset="0"/>
              </a:rPr>
              <a:t>340x170</a:t>
            </a:r>
          </a:p>
        </p:txBody>
      </p:sp>
    </p:spTree>
    <p:extLst>
      <p:ext uri="{BB962C8B-B14F-4D97-AF65-F5344CB8AC3E}">
        <p14:creationId xmlns:p14="http://schemas.microsoft.com/office/powerpoint/2010/main" val="311250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C0398-8C67-2307-33B5-21B0A699F550}"/>
              </a:ext>
            </a:extLst>
          </p:cNvPr>
          <p:cNvPicPr>
            <a:picLocks noChangeAspect="1"/>
          </p:cNvPicPr>
          <p:nvPr/>
        </p:nvPicPr>
        <p:blipFill>
          <a:blip r:embed="rId2"/>
          <a:srcRect/>
          <a:stretch/>
        </p:blipFill>
        <p:spPr>
          <a:xfrm>
            <a:off x="334935" y="1877714"/>
            <a:ext cx="1586641" cy="3433655"/>
          </a:xfrm>
          <a:prstGeom prst="rect">
            <a:avLst/>
          </a:prstGeom>
        </p:spPr>
      </p:pic>
      <p:pic>
        <p:nvPicPr>
          <p:cNvPr id="7" name="Picture 6">
            <a:extLst>
              <a:ext uri="{FF2B5EF4-FFF2-40B4-BE49-F238E27FC236}">
                <a16:creationId xmlns:a16="http://schemas.microsoft.com/office/drawing/2014/main" id="{7A97BD3F-598D-C70B-3122-960FFB38D4E8}"/>
              </a:ext>
            </a:extLst>
          </p:cNvPr>
          <p:cNvPicPr>
            <a:picLocks noChangeAspect="1"/>
          </p:cNvPicPr>
          <p:nvPr/>
        </p:nvPicPr>
        <p:blipFill>
          <a:blip r:embed="rId3"/>
          <a:srcRect/>
          <a:stretch/>
        </p:blipFill>
        <p:spPr>
          <a:xfrm>
            <a:off x="2211339" y="1877714"/>
            <a:ext cx="1586641" cy="3433655"/>
          </a:xfrm>
          <a:prstGeom prst="rect">
            <a:avLst/>
          </a:prstGeom>
        </p:spPr>
      </p:pic>
      <p:pic>
        <p:nvPicPr>
          <p:cNvPr id="11" name="Picture 10">
            <a:extLst>
              <a:ext uri="{FF2B5EF4-FFF2-40B4-BE49-F238E27FC236}">
                <a16:creationId xmlns:a16="http://schemas.microsoft.com/office/drawing/2014/main" id="{7F3EF928-C7AA-F742-5273-4610E92B2595}"/>
              </a:ext>
            </a:extLst>
          </p:cNvPr>
          <p:cNvPicPr>
            <a:picLocks noChangeAspect="1"/>
          </p:cNvPicPr>
          <p:nvPr/>
        </p:nvPicPr>
        <p:blipFill>
          <a:blip r:embed="rId4"/>
          <a:srcRect/>
          <a:stretch/>
        </p:blipFill>
        <p:spPr>
          <a:xfrm>
            <a:off x="4106559" y="1877714"/>
            <a:ext cx="1586641" cy="3433655"/>
          </a:xfrm>
          <a:prstGeom prst="rect">
            <a:avLst/>
          </a:prstGeom>
        </p:spPr>
      </p:pic>
      <p:pic>
        <p:nvPicPr>
          <p:cNvPr id="26" name="Picture 25">
            <a:extLst>
              <a:ext uri="{FF2B5EF4-FFF2-40B4-BE49-F238E27FC236}">
                <a16:creationId xmlns:a16="http://schemas.microsoft.com/office/drawing/2014/main" id="{563FF005-A836-8E77-05D3-399FAA265B33}"/>
              </a:ext>
            </a:extLst>
          </p:cNvPr>
          <p:cNvPicPr>
            <a:picLocks noChangeAspect="1"/>
          </p:cNvPicPr>
          <p:nvPr/>
        </p:nvPicPr>
        <p:blipFill>
          <a:blip r:embed="rId5"/>
          <a:srcRect/>
          <a:stretch/>
        </p:blipFill>
        <p:spPr>
          <a:xfrm>
            <a:off x="6383521" y="1877714"/>
            <a:ext cx="1586641" cy="3433655"/>
          </a:xfrm>
          <a:prstGeom prst="rect">
            <a:avLst/>
          </a:prstGeom>
        </p:spPr>
      </p:pic>
      <p:pic>
        <p:nvPicPr>
          <p:cNvPr id="31" name="Picture 30">
            <a:extLst>
              <a:ext uri="{FF2B5EF4-FFF2-40B4-BE49-F238E27FC236}">
                <a16:creationId xmlns:a16="http://schemas.microsoft.com/office/drawing/2014/main" id="{ECD2F6B6-D064-1624-DDF0-9BE24F58543F}"/>
              </a:ext>
            </a:extLst>
          </p:cNvPr>
          <p:cNvPicPr>
            <a:picLocks noChangeAspect="1"/>
          </p:cNvPicPr>
          <p:nvPr/>
        </p:nvPicPr>
        <p:blipFill>
          <a:blip r:embed="rId6"/>
          <a:srcRect/>
          <a:stretch/>
        </p:blipFill>
        <p:spPr>
          <a:xfrm>
            <a:off x="8259925" y="1877714"/>
            <a:ext cx="1586641" cy="3433655"/>
          </a:xfrm>
          <a:prstGeom prst="rect">
            <a:avLst/>
          </a:prstGeom>
        </p:spPr>
      </p:pic>
      <p:pic>
        <p:nvPicPr>
          <p:cNvPr id="37" name="Picture 36">
            <a:extLst>
              <a:ext uri="{FF2B5EF4-FFF2-40B4-BE49-F238E27FC236}">
                <a16:creationId xmlns:a16="http://schemas.microsoft.com/office/drawing/2014/main" id="{70B42545-5C68-AB1F-92F8-1EC3CF4E9738}"/>
              </a:ext>
            </a:extLst>
          </p:cNvPr>
          <p:cNvPicPr>
            <a:picLocks noChangeAspect="1"/>
          </p:cNvPicPr>
          <p:nvPr/>
        </p:nvPicPr>
        <p:blipFill>
          <a:blip r:embed="rId7"/>
          <a:srcRect/>
          <a:stretch/>
        </p:blipFill>
        <p:spPr>
          <a:xfrm>
            <a:off x="10155145" y="1877714"/>
            <a:ext cx="1586641" cy="3433655"/>
          </a:xfrm>
          <a:prstGeom prst="rect">
            <a:avLst/>
          </a:prstGeom>
        </p:spPr>
      </p:pic>
      <p:pic>
        <p:nvPicPr>
          <p:cNvPr id="5" name="Picture 4">
            <a:extLst>
              <a:ext uri="{FF2B5EF4-FFF2-40B4-BE49-F238E27FC236}">
                <a16:creationId xmlns:a16="http://schemas.microsoft.com/office/drawing/2014/main" id="{6F4A328C-B191-54E0-EC24-5AE1BC187A9E}"/>
              </a:ext>
            </a:extLst>
          </p:cNvPr>
          <p:cNvPicPr>
            <a:picLocks noChangeAspect="1"/>
          </p:cNvPicPr>
          <p:nvPr/>
        </p:nvPicPr>
        <p:blipFill>
          <a:blip r:embed="rId8"/>
          <a:srcRect/>
          <a:stretch/>
        </p:blipFill>
        <p:spPr>
          <a:xfrm>
            <a:off x="199047" y="1741451"/>
            <a:ext cx="1855861" cy="3700885"/>
          </a:xfrm>
          <a:prstGeom prst="rect">
            <a:avLst/>
          </a:prstGeom>
        </p:spPr>
      </p:pic>
      <p:pic>
        <p:nvPicPr>
          <p:cNvPr id="8" name="Picture 7">
            <a:extLst>
              <a:ext uri="{FF2B5EF4-FFF2-40B4-BE49-F238E27FC236}">
                <a16:creationId xmlns:a16="http://schemas.microsoft.com/office/drawing/2014/main" id="{9D5FE261-60B4-D14B-E72B-51F69CD8E681}"/>
              </a:ext>
            </a:extLst>
          </p:cNvPr>
          <p:cNvPicPr>
            <a:picLocks noChangeAspect="1"/>
          </p:cNvPicPr>
          <p:nvPr/>
        </p:nvPicPr>
        <p:blipFill>
          <a:blip r:embed="rId8"/>
          <a:srcRect/>
          <a:stretch/>
        </p:blipFill>
        <p:spPr>
          <a:xfrm>
            <a:off x="2075451" y="1741451"/>
            <a:ext cx="1855861" cy="3700885"/>
          </a:xfrm>
          <a:prstGeom prst="rect">
            <a:avLst/>
          </a:prstGeom>
        </p:spPr>
      </p:pic>
      <p:pic>
        <p:nvPicPr>
          <p:cNvPr id="12" name="Picture 11">
            <a:extLst>
              <a:ext uri="{FF2B5EF4-FFF2-40B4-BE49-F238E27FC236}">
                <a16:creationId xmlns:a16="http://schemas.microsoft.com/office/drawing/2014/main" id="{A1516B0D-74F6-9F42-A77D-67EDFCFF8D24}"/>
              </a:ext>
            </a:extLst>
          </p:cNvPr>
          <p:cNvPicPr>
            <a:picLocks noChangeAspect="1"/>
          </p:cNvPicPr>
          <p:nvPr/>
        </p:nvPicPr>
        <p:blipFill>
          <a:blip r:embed="rId8"/>
          <a:srcRect/>
          <a:stretch/>
        </p:blipFill>
        <p:spPr>
          <a:xfrm>
            <a:off x="3970671" y="1741451"/>
            <a:ext cx="1855861" cy="3700885"/>
          </a:xfrm>
          <a:prstGeom prst="rect">
            <a:avLst/>
          </a:prstGeom>
        </p:spPr>
      </p:pic>
      <p:pic>
        <p:nvPicPr>
          <p:cNvPr id="27" name="Picture 26">
            <a:extLst>
              <a:ext uri="{FF2B5EF4-FFF2-40B4-BE49-F238E27FC236}">
                <a16:creationId xmlns:a16="http://schemas.microsoft.com/office/drawing/2014/main" id="{D693C5EA-BCF8-8E5F-F1D6-7ECA6758ED93}"/>
              </a:ext>
            </a:extLst>
          </p:cNvPr>
          <p:cNvPicPr>
            <a:picLocks noChangeAspect="1"/>
          </p:cNvPicPr>
          <p:nvPr/>
        </p:nvPicPr>
        <p:blipFill>
          <a:blip r:embed="rId8"/>
          <a:srcRect/>
          <a:stretch/>
        </p:blipFill>
        <p:spPr>
          <a:xfrm>
            <a:off x="6247633" y="1741451"/>
            <a:ext cx="1855861" cy="3700885"/>
          </a:xfrm>
          <a:prstGeom prst="rect">
            <a:avLst/>
          </a:prstGeom>
        </p:spPr>
      </p:pic>
      <p:pic>
        <p:nvPicPr>
          <p:cNvPr id="33" name="Picture 32">
            <a:extLst>
              <a:ext uri="{FF2B5EF4-FFF2-40B4-BE49-F238E27FC236}">
                <a16:creationId xmlns:a16="http://schemas.microsoft.com/office/drawing/2014/main" id="{CF97EBC5-0BB9-A571-68FB-327C001CF6E0}"/>
              </a:ext>
            </a:extLst>
          </p:cNvPr>
          <p:cNvPicPr>
            <a:picLocks noChangeAspect="1"/>
          </p:cNvPicPr>
          <p:nvPr/>
        </p:nvPicPr>
        <p:blipFill>
          <a:blip r:embed="rId8"/>
          <a:srcRect/>
          <a:stretch/>
        </p:blipFill>
        <p:spPr>
          <a:xfrm>
            <a:off x="8124037" y="1741451"/>
            <a:ext cx="1855861" cy="3700885"/>
          </a:xfrm>
          <a:prstGeom prst="rect">
            <a:avLst/>
          </a:prstGeom>
        </p:spPr>
      </p:pic>
      <p:pic>
        <p:nvPicPr>
          <p:cNvPr id="42" name="Picture 41">
            <a:extLst>
              <a:ext uri="{FF2B5EF4-FFF2-40B4-BE49-F238E27FC236}">
                <a16:creationId xmlns:a16="http://schemas.microsoft.com/office/drawing/2014/main" id="{0760D092-2F80-F943-5EA3-00FC2F6E66AB}"/>
              </a:ext>
            </a:extLst>
          </p:cNvPr>
          <p:cNvPicPr>
            <a:picLocks noChangeAspect="1"/>
          </p:cNvPicPr>
          <p:nvPr/>
        </p:nvPicPr>
        <p:blipFill>
          <a:blip r:embed="rId8"/>
          <a:srcRect/>
          <a:stretch/>
        </p:blipFill>
        <p:spPr>
          <a:xfrm>
            <a:off x="10019257" y="1741451"/>
            <a:ext cx="1855861" cy="3700885"/>
          </a:xfrm>
          <a:prstGeom prst="rect">
            <a:avLst/>
          </a:prstGeom>
        </p:spPr>
      </p:pic>
      <p:sp>
        <p:nvSpPr>
          <p:cNvPr id="17" name="Footer Placeholder 2">
            <a:extLst>
              <a:ext uri="{FF2B5EF4-FFF2-40B4-BE49-F238E27FC236}">
                <a16:creationId xmlns:a16="http://schemas.microsoft.com/office/drawing/2014/main" id="{23C57CD9-D6A4-6248-BFF1-D4B60570705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29</a:t>
            </a:fld>
            <a:endParaRPr lang="en-US" dirty="0">
              <a:solidFill>
                <a:srgbClr val="161616"/>
              </a:solidFill>
              <a:latin typeface="IBM Plex Sans" panose="020B0503050203000203" pitchFamily="34" charset="0"/>
            </a:endParaRPr>
          </a:p>
        </p:txBody>
      </p:sp>
      <p:sp>
        <p:nvSpPr>
          <p:cNvPr id="18" name="Text Placeholder 4">
            <a:extLst>
              <a:ext uri="{FF2B5EF4-FFF2-40B4-BE49-F238E27FC236}">
                <a16:creationId xmlns:a16="http://schemas.microsoft.com/office/drawing/2014/main" id="{0F30331E-A091-9D41-88A0-1EDADD14906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161616"/>
                </a:solidFill>
                <a:latin typeface="IBM Plex Sans" panose="020B0503050203000203" pitchFamily="34" charset="0"/>
                <a:cs typeface="Arial" panose="020B0604020202020204" pitchFamily="34" charset="0"/>
              </a:rPr>
              <a:t>ISI Templates</a:t>
            </a:r>
          </a:p>
        </p:txBody>
      </p:sp>
      <p:sp>
        <p:nvSpPr>
          <p:cNvPr id="23" name="TextBox 22">
            <a:extLst>
              <a:ext uri="{FF2B5EF4-FFF2-40B4-BE49-F238E27FC236}">
                <a16:creationId xmlns:a16="http://schemas.microsoft.com/office/drawing/2014/main" id="{B412A1B9-8095-14A8-D008-C8E3E9D4FA55}"/>
              </a:ext>
            </a:extLst>
          </p:cNvPr>
          <p:cNvSpPr txBox="1"/>
          <p:nvPr/>
        </p:nvSpPr>
        <p:spPr>
          <a:xfrm>
            <a:off x="458968" y="5499350"/>
            <a:ext cx="1336020"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Left-Aligned</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A1E6A23D-6767-ECBB-BEC1-45E9B000BA45}"/>
              </a:ext>
            </a:extLst>
          </p:cNvPr>
          <p:cNvSpPr txBox="1"/>
          <p:nvPr/>
        </p:nvSpPr>
        <p:spPr>
          <a:xfrm>
            <a:off x="2335995" y="5499350"/>
            <a:ext cx="1336021"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Bottom Center</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25" name="TextBox 24">
            <a:extLst>
              <a:ext uri="{FF2B5EF4-FFF2-40B4-BE49-F238E27FC236}">
                <a16:creationId xmlns:a16="http://schemas.microsoft.com/office/drawing/2014/main" id="{71AE46E4-8E18-F41D-0810-2046B0636279}"/>
              </a:ext>
            </a:extLst>
          </p:cNvPr>
          <p:cNvSpPr txBox="1"/>
          <p:nvPr/>
        </p:nvSpPr>
        <p:spPr>
          <a:xfrm>
            <a:off x="4227808" y="5499350"/>
            <a:ext cx="1336020"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Right-Aligned</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29" name="TextBox 28">
            <a:extLst>
              <a:ext uri="{FF2B5EF4-FFF2-40B4-BE49-F238E27FC236}">
                <a16:creationId xmlns:a16="http://schemas.microsoft.com/office/drawing/2014/main" id="{362D0AB6-4D2F-5845-4F34-9E1146A608DF}"/>
              </a:ext>
            </a:extLst>
          </p:cNvPr>
          <p:cNvSpPr txBox="1"/>
          <p:nvPr/>
        </p:nvSpPr>
        <p:spPr>
          <a:xfrm>
            <a:off x="304888" y="1492577"/>
            <a:ext cx="5065910" cy="204415"/>
          </a:xfrm>
          <a:prstGeom prst="rect">
            <a:avLst/>
          </a:prstGeom>
          <a:noFill/>
        </p:spPr>
        <p:txBody>
          <a:bodyPr wrap="square" lIns="0" tIns="0" rIns="0" bIns="0" rtlCol="0">
            <a:spAutoFit/>
          </a:bodyPr>
          <a:lstStyle/>
          <a:p>
            <a:pPr>
              <a:lnSpc>
                <a:spcPct val="120000"/>
              </a:lnSpc>
            </a:pPr>
            <a:r>
              <a:rPr lang="en-US" sz="1200" kern="0" spc="-5" dirty="0">
                <a:solidFill>
                  <a:srgbClr val="161616"/>
                </a:solidFill>
                <a:latin typeface="IBM Plex Sans" panose="020B0503050203000203" pitchFamily="34" charset="0"/>
                <a:cs typeface="Arial" panose="020B0604020202020204" pitchFamily="34" charset="0"/>
              </a:rPr>
              <a:t>1/4 Ad Area</a:t>
            </a:r>
            <a:endParaRPr lang="en-US" sz="1200" kern="0" dirty="0">
              <a:solidFill>
                <a:srgbClr val="161616"/>
              </a:solidFill>
              <a:latin typeface="IBM Plex Sans" panose="020B050305020300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45CEE037-607D-72F7-EFAA-2A824FBE767F}"/>
              </a:ext>
            </a:extLst>
          </p:cNvPr>
          <p:cNvSpPr txBox="1"/>
          <p:nvPr/>
        </p:nvSpPr>
        <p:spPr>
          <a:xfrm>
            <a:off x="6329690" y="1492577"/>
            <a:ext cx="5065911" cy="204415"/>
          </a:xfrm>
          <a:prstGeom prst="rect">
            <a:avLst/>
          </a:prstGeom>
          <a:noFill/>
        </p:spPr>
        <p:txBody>
          <a:bodyPr wrap="square" lIns="0" tIns="0" rIns="0" bIns="0" rtlCol="0">
            <a:spAutoFit/>
          </a:bodyPr>
          <a:lstStyle/>
          <a:p>
            <a:pPr>
              <a:lnSpc>
                <a:spcPct val="120000"/>
              </a:lnSpc>
            </a:pPr>
            <a:r>
              <a:rPr lang="en-US" sz="1200" spc="-5" dirty="0">
                <a:solidFill>
                  <a:srgbClr val="161616"/>
                </a:solidFill>
                <a:latin typeface="IBM Plex Sans" panose="020B0503050203000203" pitchFamily="34" charset="0"/>
                <a:cs typeface="Arial" panose="020B0604020202020204" pitchFamily="34" charset="0"/>
              </a:rPr>
              <a:t>1/3 Ad Area</a:t>
            </a:r>
            <a:endParaRPr lang="en-US" sz="1200" kern="0" dirty="0">
              <a:solidFill>
                <a:srgbClr val="161616"/>
              </a:solidFill>
              <a:latin typeface="IBM Plex Sans" panose="020B0503050203000203" pitchFamily="34" charset="0"/>
              <a:cs typeface="Arial" panose="020B0604020202020204" pitchFamily="34" charset="0"/>
            </a:endParaRPr>
          </a:p>
        </p:txBody>
      </p:sp>
      <p:sp>
        <p:nvSpPr>
          <p:cNvPr id="41" name="Title 1">
            <a:extLst>
              <a:ext uri="{FF2B5EF4-FFF2-40B4-BE49-F238E27FC236}">
                <a16:creationId xmlns:a16="http://schemas.microsoft.com/office/drawing/2014/main" id="{28552627-FA95-76BE-4819-BB24F1204B86}"/>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ISI Footprint Options</a:t>
            </a:r>
            <a:endParaRPr lang="en-US" kern="0" dirty="0">
              <a:solidFill>
                <a:srgbClr val="161616"/>
              </a:solidFill>
              <a:latin typeface="IBM Plex Sans" panose="020B0503050203000203" pitchFamily="34" charset="0"/>
              <a:ea typeface="Helvetica" charset="0"/>
              <a:cs typeface="Arial" panose="020B0604020202020204" pitchFamily="34" charset="0"/>
            </a:endParaRPr>
          </a:p>
        </p:txBody>
      </p:sp>
      <p:sp>
        <p:nvSpPr>
          <p:cNvPr id="3" name="Footer Placeholder 2">
            <a:extLst>
              <a:ext uri="{FF2B5EF4-FFF2-40B4-BE49-F238E27FC236}">
                <a16:creationId xmlns:a16="http://schemas.microsoft.com/office/drawing/2014/main" id="{D64C663C-35DB-3239-9A1F-50BC81D779D1}"/>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5" name="TextBox 14">
            <a:extLst>
              <a:ext uri="{FF2B5EF4-FFF2-40B4-BE49-F238E27FC236}">
                <a16:creationId xmlns:a16="http://schemas.microsoft.com/office/drawing/2014/main" id="{3CA9458E-F69D-3C58-5492-6F52D5D19C6A}"/>
              </a:ext>
            </a:extLst>
          </p:cNvPr>
          <p:cNvSpPr txBox="1"/>
          <p:nvPr/>
        </p:nvSpPr>
        <p:spPr>
          <a:xfrm>
            <a:off x="6507554" y="5499350"/>
            <a:ext cx="1336020"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Left-Aligned</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892DDABF-BDCC-1D7E-13DD-46F8D901A7E0}"/>
              </a:ext>
            </a:extLst>
          </p:cNvPr>
          <p:cNvSpPr txBox="1"/>
          <p:nvPr/>
        </p:nvSpPr>
        <p:spPr>
          <a:xfrm>
            <a:off x="8384581" y="5499350"/>
            <a:ext cx="1336021"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Bottom Center</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19" name="TextBox 18">
            <a:extLst>
              <a:ext uri="{FF2B5EF4-FFF2-40B4-BE49-F238E27FC236}">
                <a16:creationId xmlns:a16="http://schemas.microsoft.com/office/drawing/2014/main" id="{58D1724D-BA0A-BD1F-BCC3-4CF766772497}"/>
              </a:ext>
            </a:extLst>
          </p:cNvPr>
          <p:cNvSpPr txBox="1"/>
          <p:nvPr/>
        </p:nvSpPr>
        <p:spPr>
          <a:xfrm>
            <a:off x="10276394" y="5499350"/>
            <a:ext cx="1336020" cy="153312"/>
          </a:xfrm>
          <a:prstGeom prst="rect">
            <a:avLst/>
          </a:prstGeom>
          <a:noFill/>
        </p:spPr>
        <p:txBody>
          <a:bodyPr wrap="square" lIns="0" tIns="0" rIns="0" bIns="0" rtlCol="0">
            <a:spAutoFit/>
          </a:bodyPr>
          <a:lstStyle/>
          <a:p>
            <a:pPr algn="ctr">
              <a:lnSpc>
                <a:spcPct val="120000"/>
              </a:lnSpc>
            </a:pPr>
            <a:r>
              <a:rPr lang="en-US" sz="900" spc="-5" dirty="0">
                <a:solidFill>
                  <a:srgbClr val="767676"/>
                </a:solidFill>
                <a:latin typeface="IBM Plex Sans" panose="020B0503050203000203" pitchFamily="34" charset="0"/>
                <a:cs typeface="Arial" panose="020B0604020202020204" pitchFamily="34" charset="0"/>
              </a:rPr>
              <a:t>Right-Aligned</a:t>
            </a:r>
            <a:endParaRPr lang="en-US" sz="900" kern="0" dirty="0">
              <a:solidFill>
                <a:srgbClr val="767676"/>
              </a:solidFill>
              <a:latin typeface="IBM Plex Sans" panose="020B0503050203000203" pitchFamily="34" charset="0"/>
              <a:cs typeface="Arial" panose="020B0604020202020204" pitchFamily="34" charset="0"/>
            </a:endParaRPr>
          </a:p>
        </p:txBody>
      </p:sp>
    </p:spTree>
    <p:extLst>
      <p:ext uri="{BB962C8B-B14F-4D97-AF65-F5344CB8AC3E}">
        <p14:creationId xmlns:p14="http://schemas.microsoft.com/office/powerpoint/2010/main" val="130804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16" name="Picture 15" descr="A blue sky with clouds&#10;&#10;Description automatically generated with medium confidence">
            <a:extLst>
              <a:ext uri="{FF2B5EF4-FFF2-40B4-BE49-F238E27FC236}">
                <a16:creationId xmlns:a16="http://schemas.microsoft.com/office/drawing/2014/main" id="{3BBD1B4A-CA23-2D40-A53E-1A90813138D7}"/>
              </a:ext>
            </a:extLst>
          </p:cNvPr>
          <p:cNvPicPr>
            <a:picLocks noChangeAspect="1"/>
          </p:cNvPicPr>
          <p:nvPr/>
        </p:nvPicPr>
        <p:blipFill rotWithShape="1">
          <a:blip r:embed="rId2">
            <a:alphaModFix amt="75000"/>
          </a:blip>
          <a:srcRect l="11137" t="29" r="4751" b="36617"/>
          <a:stretch/>
        </p:blipFill>
        <p:spPr>
          <a:xfrm>
            <a:off x="-7089" y="-14178"/>
            <a:ext cx="12206835" cy="6879266"/>
          </a:xfrm>
          <a:prstGeom prst="rect">
            <a:avLst/>
          </a:prstGeom>
        </p:spPr>
      </p:pic>
      <p:pic>
        <p:nvPicPr>
          <p:cNvPr id="2" name="Picture 1">
            <a:extLst>
              <a:ext uri="{FF2B5EF4-FFF2-40B4-BE49-F238E27FC236}">
                <a16:creationId xmlns:a16="http://schemas.microsoft.com/office/drawing/2014/main" id="{82F72A0A-1CE6-244C-0A68-9FF969C6BA34}"/>
              </a:ext>
            </a:extLst>
          </p:cNvPr>
          <p:cNvPicPr>
            <a:picLocks noChangeAspect="1"/>
          </p:cNvPicPr>
          <p:nvPr/>
        </p:nvPicPr>
        <p:blipFill rotWithShape="1">
          <a:blip r:embed="rId3"/>
          <a:srcRect t="-1" b="27565"/>
          <a:stretch/>
        </p:blipFill>
        <p:spPr>
          <a:xfrm>
            <a:off x="7010398" y="387088"/>
            <a:ext cx="4132446" cy="6478000"/>
          </a:xfrm>
          <a:prstGeom prst="rect">
            <a:avLst/>
          </a:prstGeom>
        </p:spPr>
      </p:pic>
      <p:pic>
        <p:nvPicPr>
          <p:cNvPr id="5" name="Picture 4" descr="A black rectangular device with a black screen&#10;&#10;Description automatically generated">
            <a:extLst>
              <a:ext uri="{FF2B5EF4-FFF2-40B4-BE49-F238E27FC236}">
                <a16:creationId xmlns:a16="http://schemas.microsoft.com/office/drawing/2014/main" id="{873476AC-5CD3-5F02-0752-2B5891DBAB44}"/>
              </a:ext>
            </a:extLst>
          </p:cNvPr>
          <p:cNvPicPr>
            <a:picLocks noChangeAspect="1"/>
          </p:cNvPicPr>
          <p:nvPr/>
        </p:nvPicPr>
        <p:blipFill rotWithShape="1">
          <a:blip r:embed="rId4"/>
          <a:srcRect t="-1" b="29210"/>
          <a:stretch/>
        </p:blipFill>
        <p:spPr>
          <a:xfrm>
            <a:off x="6661147" y="36355"/>
            <a:ext cx="4832350" cy="6821645"/>
          </a:xfrm>
          <a:prstGeom prst="rect">
            <a:avLst/>
          </a:prstGeom>
        </p:spPr>
      </p:pic>
      <p:sp>
        <p:nvSpPr>
          <p:cNvPr id="10" name="Footer Placeholder 1">
            <a:extLst>
              <a:ext uri="{FF2B5EF4-FFF2-40B4-BE49-F238E27FC236}">
                <a16:creationId xmlns:a16="http://schemas.microsoft.com/office/drawing/2014/main" id="{2CC03B27-2A5F-BA46-9890-7CA0D4D3E99D}"/>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799" y="411163"/>
            <a:ext cx="5510213" cy="639762"/>
          </a:xfrm>
        </p:spPr>
        <p:txBody>
          <a:bodyPr/>
          <a:lstStyle/>
          <a:p>
            <a:r>
              <a:rPr lang="en-US" dirty="0">
                <a:solidFill>
                  <a:schemeClr val="bg1"/>
                </a:solidFill>
              </a:rPr>
              <a:t>Weather</a:t>
            </a:r>
          </a:p>
        </p:txBody>
      </p:sp>
      <p:sp>
        <p:nvSpPr>
          <p:cNvPr id="8" name="Footer Placeholder 2">
            <a:extLst>
              <a:ext uri="{FF2B5EF4-FFF2-40B4-BE49-F238E27FC236}">
                <a16:creationId xmlns:a16="http://schemas.microsoft.com/office/drawing/2014/main" id="{4370B02C-1DB7-8749-B337-AAAAB1A31BA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14" name="Rectangle 13">
            <a:extLst>
              <a:ext uri="{FF2B5EF4-FFF2-40B4-BE49-F238E27FC236}">
                <a16:creationId xmlns:a16="http://schemas.microsoft.com/office/drawing/2014/main" id="{93BC0D68-6C87-1C43-ACB3-1492EBE9E5A0}"/>
              </a:ext>
            </a:extLst>
          </p:cNvPr>
          <p:cNvSpPr/>
          <p:nvPr/>
        </p:nvSpPr>
        <p:spPr>
          <a:xfrm>
            <a:off x="304887" y="1123655"/>
            <a:ext cx="5623216" cy="3631763"/>
          </a:xfrm>
          <a:prstGeom prst="rect">
            <a:avLst/>
          </a:prstGeom>
        </p:spPr>
        <p:txBody>
          <a:bodyPr wrap="square" lIns="0" tIns="0" rIns="0" bIns="0">
            <a:spAutoFit/>
          </a:bodyPr>
          <a:lstStyle/>
          <a:p>
            <a:pPr>
              <a:spcAft>
                <a:spcPts val="1200"/>
              </a:spcAft>
            </a:pPr>
            <a:r>
              <a:rPr lang="en-US" sz="1400" b="1" dirty="0">
                <a:solidFill>
                  <a:schemeClr val="bg1"/>
                </a:solidFill>
                <a:latin typeface="IBM Plex Sans" panose="020B0503050203000203" pitchFamily="34" charset="0"/>
              </a:rPr>
              <a:t>The Integrated Marquee must accurately portray our users’ current weather condition and time of day. </a:t>
            </a:r>
          </a:p>
          <a:p>
            <a:pPr>
              <a:spcAft>
                <a:spcPts val="1200"/>
              </a:spcAft>
            </a:pPr>
            <a:r>
              <a:rPr lang="en-US" sz="1400" dirty="0">
                <a:solidFill>
                  <a:schemeClr val="bg1"/>
                </a:solidFill>
                <a:latin typeface="IBM Plex Sans" panose="020B0503050203000203" pitchFamily="34" charset="0"/>
              </a:rPr>
              <a:t>This creates contextual alignment between the data displayed in the app and the creative featured in the ad unit. It’s also what allows the unit to have such a large footprint on the app’s home screen.</a:t>
            </a:r>
          </a:p>
          <a:p>
            <a:pPr>
              <a:spcAft>
                <a:spcPts val="1200"/>
              </a:spcAft>
            </a:pPr>
            <a:r>
              <a:rPr lang="en-US" sz="1400" b="1" dirty="0">
                <a:solidFill>
                  <a:schemeClr val="bg1"/>
                </a:solidFill>
                <a:latin typeface="IBM Plex Sans" panose="020B0503050203000203" pitchFamily="34" charset="0"/>
              </a:rPr>
              <a:t>Who does what?</a:t>
            </a:r>
          </a:p>
          <a:p>
            <a:pPr>
              <a:spcAft>
                <a:spcPts val="1200"/>
              </a:spcAft>
            </a:pPr>
            <a:r>
              <a:rPr lang="en-US" sz="1400" dirty="0">
                <a:solidFill>
                  <a:schemeClr val="bg1"/>
                </a:solidFill>
                <a:latin typeface="IBM Plex Sans" panose="020B0503050203000203" pitchFamily="34" charset="0"/>
              </a:rPr>
              <a:t>All weather-related imagery is sourced, created, or finalized by The Weather Company’s Creative Lab. This is to ensure that UI accessibility requirements are being met and that the weather imagery itself aligns with our product standards. </a:t>
            </a:r>
          </a:p>
          <a:p>
            <a:pPr>
              <a:spcAft>
                <a:spcPts val="1200"/>
              </a:spcAft>
            </a:pPr>
            <a:r>
              <a:rPr lang="en-US" sz="1400" dirty="0">
                <a:solidFill>
                  <a:schemeClr val="bg1"/>
                </a:solidFill>
                <a:latin typeface="IBM Plex Sans" panose="020B0503050203000203" pitchFamily="34" charset="0"/>
              </a:rPr>
              <a:t>Clients can simply provide their key campaign art along with any other required elements (see “Production Assets” slide for more information) and the Creative Lab will build out the surrounding scenes, including the weather.</a:t>
            </a:r>
          </a:p>
        </p:txBody>
      </p:sp>
    </p:spTree>
    <p:extLst>
      <p:ext uri="{BB962C8B-B14F-4D97-AF65-F5344CB8AC3E}">
        <p14:creationId xmlns:p14="http://schemas.microsoft.com/office/powerpoint/2010/main" val="3545454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23C57CD9-D6A4-6248-BFF1-D4B60570705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30</a:t>
            </a:fld>
            <a:endParaRPr lang="en-US" dirty="0">
              <a:solidFill>
                <a:srgbClr val="161616"/>
              </a:solidFill>
              <a:latin typeface="IBM Plex Sans" panose="020B0503050203000203" pitchFamily="34" charset="0"/>
            </a:endParaRPr>
          </a:p>
        </p:txBody>
      </p:sp>
      <p:sp>
        <p:nvSpPr>
          <p:cNvPr id="33" name="Title 1">
            <a:extLst>
              <a:ext uri="{FF2B5EF4-FFF2-40B4-BE49-F238E27FC236}">
                <a16:creationId xmlns:a16="http://schemas.microsoft.com/office/drawing/2014/main" id="{C060B0C3-3B45-2F6F-C056-B0297DF2D893}"/>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Creative Review</a:t>
            </a:r>
            <a:endParaRPr lang="en-US" kern="0" dirty="0">
              <a:solidFill>
                <a:srgbClr val="161616"/>
              </a:solidFill>
              <a:latin typeface="IBM Plex Sans" panose="020B0503050203000203" pitchFamily="34" charset="0"/>
              <a:ea typeface="Helvetica" charset="0"/>
              <a:cs typeface="Arial" panose="020B0604020202020204" pitchFamily="34" charset="0"/>
            </a:endParaRPr>
          </a:p>
        </p:txBody>
      </p:sp>
      <p:sp>
        <p:nvSpPr>
          <p:cNvPr id="41" name="Text Placeholder 4">
            <a:extLst>
              <a:ext uri="{FF2B5EF4-FFF2-40B4-BE49-F238E27FC236}">
                <a16:creationId xmlns:a16="http://schemas.microsoft.com/office/drawing/2014/main" id="{62F8A96D-21C1-3580-B8E8-294BDC5FCCF8}"/>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161616"/>
                </a:solidFill>
                <a:latin typeface="IBM Plex Sans" panose="020B0503050203000203" pitchFamily="34" charset="0"/>
                <a:cs typeface="Arial" panose="020B0604020202020204" pitchFamily="34" charset="0"/>
              </a:rPr>
              <a:t>ISI Templates</a:t>
            </a:r>
          </a:p>
        </p:txBody>
      </p:sp>
      <p:grpSp>
        <p:nvGrpSpPr>
          <p:cNvPr id="2" name="Group 1">
            <a:extLst>
              <a:ext uri="{FF2B5EF4-FFF2-40B4-BE49-F238E27FC236}">
                <a16:creationId xmlns:a16="http://schemas.microsoft.com/office/drawing/2014/main" id="{5E622C77-E072-73F7-F13F-71F6DFA590E4}"/>
              </a:ext>
            </a:extLst>
          </p:cNvPr>
          <p:cNvGrpSpPr/>
          <p:nvPr/>
        </p:nvGrpSpPr>
        <p:grpSpPr>
          <a:xfrm>
            <a:off x="6115061" y="650734"/>
            <a:ext cx="4016935" cy="2399359"/>
            <a:chOff x="6108288" y="650734"/>
            <a:chExt cx="4016935" cy="2399359"/>
          </a:xfrm>
        </p:grpSpPr>
        <p:sp>
          <p:nvSpPr>
            <p:cNvPr id="49" name="Rectangle 48">
              <a:extLst>
                <a:ext uri="{FF2B5EF4-FFF2-40B4-BE49-F238E27FC236}">
                  <a16:creationId xmlns:a16="http://schemas.microsoft.com/office/drawing/2014/main" id="{D207CCC8-5B0F-70AF-8CF3-96B622759011}"/>
                </a:ext>
              </a:extLst>
            </p:cNvPr>
            <p:cNvSpPr/>
            <p:nvPr/>
          </p:nvSpPr>
          <p:spPr bwMode="auto">
            <a:xfrm>
              <a:off x="6207052" y="764228"/>
              <a:ext cx="3918171" cy="2285865"/>
            </a:xfrm>
            <a:prstGeom prst="rect">
              <a:avLst/>
            </a:prstGeom>
            <a:solidFill>
              <a:srgbClr val="161616"/>
            </a:solidFill>
            <a:ln w="12700">
              <a:solidFill>
                <a:schemeClr val="tx1">
                  <a:lumMod val="50000"/>
                  <a:lumOff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48" name="Rectangle 47">
              <a:extLst>
                <a:ext uri="{FF2B5EF4-FFF2-40B4-BE49-F238E27FC236}">
                  <a16:creationId xmlns:a16="http://schemas.microsoft.com/office/drawing/2014/main" id="{D5F4E480-DC53-391A-F517-7E9CB3080CD6}"/>
                </a:ext>
              </a:extLst>
            </p:cNvPr>
            <p:cNvSpPr/>
            <p:nvPr/>
          </p:nvSpPr>
          <p:spPr bwMode="auto">
            <a:xfrm>
              <a:off x="6174221" y="729745"/>
              <a:ext cx="3920195" cy="2285865"/>
            </a:xfrm>
            <a:prstGeom prst="rect">
              <a:avLst/>
            </a:prstGeom>
            <a:solidFill>
              <a:srgbClr val="161616"/>
            </a:solidFill>
            <a:ln w="12700">
              <a:solidFill>
                <a:schemeClr val="tx1">
                  <a:lumMod val="50000"/>
                  <a:lumOff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26" name="Rectangle 25">
              <a:extLst>
                <a:ext uri="{FF2B5EF4-FFF2-40B4-BE49-F238E27FC236}">
                  <a16:creationId xmlns:a16="http://schemas.microsoft.com/office/drawing/2014/main" id="{329BA70A-9B00-7B5B-6B13-0FDA0E32B16D}"/>
                </a:ext>
              </a:extLst>
            </p:cNvPr>
            <p:cNvSpPr/>
            <p:nvPr/>
          </p:nvSpPr>
          <p:spPr bwMode="auto">
            <a:xfrm>
              <a:off x="6143414" y="695850"/>
              <a:ext cx="3920195" cy="2285865"/>
            </a:xfrm>
            <a:prstGeom prst="rect">
              <a:avLst/>
            </a:prstGeom>
            <a:solidFill>
              <a:srgbClr val="161616"/>
            </a:solidFill>
            <a:ln w="12700">
              <a:solidFill>
                <a:schemeClr val="tx1">
                  <a:lumMod val="50000"/>
                  <a:lumOff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5" name="Picture 14">
              <a:extLst>
                <a:ext uri="{FF2B5EF4-FFF2-40B4-BE49-F238E27FC236}">
                  <a16:creationId xmlns:a16="http://schemas.microsoft.com/office/drawing/2014/main" id="{51ACD68A-8065-7165-2657-C1A0A8CAE628}"/>
                </a:ext>
              </a:extLst>
            </p:cNvPr>
            <p:cNvPicPr>
              <a:picLocks noChangeAspect="1"/>
            </p:cNvPicPr>
            <p:nvPr/>
          </p:nvPicPr>
          <p:blipFill>
            <a:blip r:embed="rId2"/>
            <a:srcRect/>
            <a:stretch/>
          </p:blipFill>
          <p:spPr>
            <a:xfrm>
              <a:off x="6108288" y="650734"/>
              <a:ext cx="3922490" cy="2285864"/>
            </a:xfrm>
            <a:prstGeom prst="rect">
              <a:avLst/>
            </a:prstGeom>
            <a:ln w="12700">
              <a:solidFill>
                <a:schemeClr val="bg1">
                  <a:lumMod val="50000"/>
                </a:schemeClr>
              </a:solidFill>
            </a:ln>
          </p:spPr>
        </p:pic>
      </p:grpSp>
      <p:pic>
        <p:nvPicPr>
          <p:cNvPr id="20" name="Picture 19" descr="Text&#10;&#10;Description automatically generated">
            <a:extLst>
              <a:ext uri="{FF2B5EF4-FFF2-40B4-BE49-F238E27FC236}">
                <a16:creationId xmlns:a16="http://schemas.microsoft.com/office/drawing/2014/main" id="{939D9BE6-024E-D404-FC93-1AA8C0F61009}"/>
              </a:ext>
            </a:extLst>
          </p:cNvPr>
          <p:cNvPicPr>
            <a:picLocks noChangeAspect="1"/>
          </p:cNvPicPr>
          <p:nvPr/>
        </p:nvPicPr>
        <p:blipFill>
          <a:blip r:embed="rId3"/>
          <a:stretch>
            <a:fillRect/>
          </a:stretch>
        </p:blipFill>
        <p:spPr>
          <a:xfrm>
            <a:off x="10442079" y="657507"/>
            <a:ext cx="744262" cy="2392586"/>
          </a:xfrm>
          <a:prstGeom prst="rect">
            <a:avLst/>
          </a:prstGeom>
          <a:ln>
            <a:solidFill>
              <a:srgbClr val="161616"/>
            </a:solidFill>
          </a:ln>
        </p:spPr>
      </p:pic>
      <p:sp>
        <p:nvSpPr>
          <p:cNvPr id="50" name="Text Placeholder 4">
            <a:extLst>
              <a:ext uri="{FF2B5EF4-FFF2-40B4-BE49-F238E27FC236}">
                <a16:creationId xmlns:a16="http://schemas.microsoft.com/office/drawing/2014/main" id="{B6C25416-62DF-6D6E-C5C1-2D9919B1C4C5}"/>
              </a:ext>
            </a:extLst>
          </p:cNvPr>
          <p:cNvSpPr txBox="1">
            <a:spLocks/>
          </p:cNvSpPr>
          <p:nvPr/>
        </p:nvSpPr>
        <p:spPr>
          <a:xfrm>
            <a:off x="304888" y="1123949"/>
            <a:ext cx="5325891" cy="4927686"/>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b="1" kern="0" dirty="0">
                <a:solidFill>
                  <a:srgbClr val="161616"/>
                </a:solidFill>
                <a:latin typeface="IBM Plex Sans" panose="020B0503050203000203" pitchFamily="34" charset="0"/>
                <a:ea typeface="Helvetica" charset="0"/>
              </a:rPr>
              <a:t>Review 1: </a:t>
            </a:r>
            <a:r>
              <a:rPr lang="en-US" sz="1400" kern="0" dirty="0">
                <a:solidFill>
                  <a:srgbClr val="161616"/>
                </a:solidFill>
                <a:latin typeface="IBM Plex Sans" panose="020B0503050203000203" pitchFamily="34" charset="0"/>
                <a:ea typeface="Helvetica" charset="0"/>
              </a:rPr>
              <a:t>Design PDF</a:t>
            </a:r>
          </a:p>
          <a:p>
            <a:pPr>
              <a:spcBef>
                <a:spcPts val="0"/>
              </a:spcBef>
              <a:spcAft>
                <a:spcPts val="1200"/>
              </a:spcAft>
              <a:buClr>
                <a:schemeClr val="accent2"/>
              </a:buClr>
              <a:buSzPct val="25000"/>
            </a:pPr>
            <a:r>
              <a:rPr lang="en-US" sz="1200" kern="0" dirty="0">
                <a:solidFill>
                  <a:srgbClr val="161616"/>
                </a:solidFill>
                <a:latin typeface="IBM Plex Sans" panose="020B0503050203000203" pitchFamily="34" charset="0"/>
              </a:rPr>
              <a:t>Static designs are presented in PDF format. The designs for each weather condition are displayed in a range of device sizes.</a:t>
            </a:r>
          </a:p>
          <a:p>
            <a:pPr>
              <a:spcBef>
                <a:spcPts val="0"/>
              </a:spcBef>
              <a:spcAft>
                <a:spcPts val="1200"/>
              </a:spcAft>
              <a:buClr>
                <a:schemeClr val="accent2"/>
              </a:buClr>
              <a:buSzPct val="25000"/>
            </a:pPr>
            <a:r>
              <a:rPr lang="en-US" sz="1200" kern="0" dirty="0">
                <a:solidFill>
                  <a:srgbClr val="161616"/>
                </a:solidFill>
                <a:latin typeface="IBM Plex Sans" panose="020B0503050203000203" pitchFamily="34" charset="0"/>
              </a:rPr>
              <a:t>A rendered version of the ISI is presented on its own slide in its entirety. </a:t>
            </a:r>
          </a:p>
          <a:p>
            <a:pPr>
              <a:spcBef>
                <a:spcPts val="0"/>
              </a:spcBef>
              <a:spcAft>
                <a:spcPts val="1200"/>
              </a:spcAft>
              <a:buClr>
                <a:schemeClr val="accent2"/>
              </a:buClr>
              <a:buSzPct val="25000"/>
            </a:pPr>
            <a:endParaRPr lang="en-US" sz="1200" kern="0" dirty="0">
              <a:solidFill>
                <a:srgbClr val="161616"/>
              </a:solidFill>
              <a:latin typeface="IBM Plex Sans" panose="020B0503050203000203" pitchFamily="34" charset="0"/>
            </a:endParaRPr>
          </a:p>
          <a:p>
            <a:pPr>
              <a:spcBef>
                <a:spcPts val="0"/>
              </a:spcBef>
              <a:spcAft>
                <a:spcPts val="1200"/>
              </a:spcAft>
              <a:buClr>
                <a:schemeClr val="accent2"/>
              </a:buClr>
              <a:buSzPct val="25000"/>
            </a:pPr>
            <a:r>
              <a:rPr lang="en-US" sz="1400" b="1" kern="0" dirty="0">
                <a:solidFill>
                  <a:srgbClr val="161616"/>
                </a:solidFill>
                <a:latin typeface="IBM Plex Sans" panose="020B0503050203000203" pitchFamily="34" charset="0"/>
                <a:ea typeface="Helvetica" charset="0"/>
              </a:rPr>
              <a:t>Review 2: </a:t>
            </a:r>
            <a:r>
              <a:rPr lang="en-US" sz="1400" kern="0" dirty="0">
                <a:solidFill>
                  <a:srgbClr val="161616"/>
                </a:solidFill>
                <a:latin typeface="IBM Plex Sans" panose="020B0503050203000203" pitchFamily="34" charset="0"/>
                <a:ea typeface="Helvetica" charset="0"/>
              </a:rPr>
              <a:t>Development Preview Form</a:t>
            </a:r>
          </a:p>
          <a:p>
            <a:pPr>
              <a:spcBef>
                <a:spcPts val="0"/>
              </a:spcBef>
              <a:spcAft>
                <a:spcPts val="1200"/>
              </a:spcAft>
              <a:buClr>
                <a:schemeClr val="accent2"/>
              </a:buClr>
              <a:buSzPct val="25000"/>
            </a:pPr>
            <a:r>
              <a:rPr lang="en-US" sz="1200" kern="0" dirty="0">
                <a:solidFill>
                  <a:srgbClr val="161616"/>
                </a:solidFill>
                <a:latin typeface="IBM Plex Sans" panose="020B0503050203000203" pitchFamily="34" charset="0"/>
              </a:rPr>
              <a:t>Once all feedback has been addressed and the Design PDF approved, the project will move into development. An interactive HTML link will be provided to preview the live build.</a:t>
            </a:r>
          </a:p>
          <a:p>
            <a:pPr>
              <a:spcBef>
                <a:spcPts val="0"/>
              </a:spcBef>
              <a:spcAft>
                <a:spcPts val="1200"/>
              </a:spcAft>
              <a:buClr>
                <a:schemeClr val="accent2"/>
              </a:buClr>
              <a:buSzPct val="25000"/>
            </a:pPr>
            <a:r>
              <a:rPr lang="en-US" sz="1200" kern="0" dirty="0">
                <a:solidFill>
                  <a:srgbClr val="161616"/>
                </a:solidFill>
                <a:latin typeface="IBM Plex Sans" panose="020B0503050203000203" pitchFamily="34" charset="0"/>
              </a:rPr>
              <a:t>The ISI will scroll automatically within its container. Designs for each weather condition can be reviewed across device sizes via the user interface.</a:t>
            </a:r>
          </a:p>
          <a:p>
            <a:pPr>
              <a:spcBef>
                <a:spcPts val="0"/>
              </a:spcBef>
              <a:spcAft>
                <a:spcPts val="1200"/>
              </a:spcAft>
              <a:buClr>
                <a:schemeClr val="accent2"/>
              </a:buClr>
              <a:buSzPct val="25000"/>
            </a:pPr>
            <a:endParaRPr lang="en-US" sz="1200" kern="0" dirty="0">
              <a:latin typeface="IBM Plex Sans" panose="020B0503050203000203" pitchFamily="34" charset="0"/>
            </a:endParaRPr>
          </a:p>
          <a:p>
            <a:pPr>
              <a:spcBef>
                <a:spcPts val="0"/>
              </a:spcBef>
              <a:spcAft>
                <a:spcPts val="1200"/>
              </a:spcAft>
              <a:buClr>
                <a:schemeClr val="accent2"/>
              </a:buClr>
              <a:buSzPct val="25000"/>
            </a:pPr>
            <a:r>
              <a:rPr lang="en-US" sz="900" dirty="0">
                <a:solidFill>
                  <a:srgbClr val="767676"/>
                </a:solidFill>
                <a:latin typeface="IBM Plex Sans" panose="020B0503050203000203" pitchFamily="34" charset="0"/>
                <a:ea typeface="Helvetica" charset="0"/>
              </a:rPr>
              <a:t>If alternate review formats are required, please inform The Weather Company as early in the process as possible to avoid delays in the project timeline.</a:t>
            </a:r>
            <a:endParaRPr lang="en-US" sz="900" kern="0" dirty="0">
              <a:solidFill>
                <a:srgbClr val="767676"/>
              </a:solidFill>
              <a:latin typeface="IBM Plex Sans" panose="020B0503050203000203" pitchFamily="34" charset="0"/>
            </a:endParaRPr>
          </a:p>
        </p:txBody>
      </p:sp>
      <p:sp>
        <p:nvSpPr>
          <p:cNvPr id="53" name="TextBox 52">
            <a:extLst>
              <a:ext uri="{FF2B5EF4-FFF2-40B4-BE49-F238E27FC236}">
                <a16:creationId xmlns:a16="http://schemas.microsoft.com/office/drawing/2014/main" id="{F270F073-6AD6-ECD5-1442-44813FABEC97}"/>
              </a:ext>
            </a:extLst>
          </p:cNvPr>
          <p:cNvSpPr txBox="1"/>
          <p:nvPr/>
        </p:nvSpPr>
        <p:spPr>
          <a:xfrm>
            <a:off x="6105070" y="409575"/>
            <a:ext cx="1336020" cy="153312"/>
          </a:xfrm>
          <a:prstGeom prst="rect">
            <a:avLst/>
          </a:prstGeom>
          <a:noFill/>
        </p:spPr>
        <p:txBody>
          <a:bodyPr wrap="square" lIns="0" tIns="0" rIns="0" bIns="0" rtlCol="0">
            <a:spAutoFit/>
          </a:bodyPr>
          <a:lstStyle/>
          <a:p>
            <a:pPr>
              <a:lnSpc>
                <a:spcPct val="120000"/>
              </a:lnSpc>
            </a:pPr>
            <a:r>
              <a:rPr lang="en-US" sz="900" spc="-5" dirty="0">
                <a:solidFill>
                  <a:srgbClr val="767676"/>
                </a:solidFill>
                <a:latin typeface="IBM Plex Sans" panose="020B0503050203000203" pitchFamily="34" charset="0"/>
                <a:cs typeface="Arial" panose="020B0604020202020204" pitchFamily="34" charset="0"/>
              </a:rPr>
              <a:t>Design PDF</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54" name="TextBox 53">
            <a:extLst>
              <a:ext uri="{FF2B5EF4-FFF2-40B4-BE49-F238E27FC236}">
                <a16:creationId xmlns:a16="http://schemas.microsoft.com/office/drawing/2014/main" id="{C4C16195-75A4-8649-CC9F-4A184AB40F42}"/>
              </a:ext>
            </a:extLst>
          </p:cNvPr>
          <p:cNvSpPr txBox="1"/>
          <p:nvPr/>
        </p:nvSpPr>
        <p:spPr>
          <a:xfrm>
            <a:off x="6096000" y="3308999"/>
            <a:ext cx="1824589" cy="153312"/>
          </a:xfrm>
          <a:prstGeom prst="rect">
            <a:avLst/>
          </a:prstGeom>
          <a:noFill/>
        </p:spPr>
        <p:txBody>
          <a:bodyPr wrap="square" lIns="0" tIns="0" rIns="0" bIns="0" rtlCol="0">
            <a:spAutoFit/>
          </a:bodyPr>
          <a:lstStyle/>
          <a:p>
            <a:pPr>
              <a:lnSpc>
                <a:spcPct val="120000"/>
              </a:lnSpc>
            </a:pPr>
            <a:r>
              <a:rPr lang="en-US" sz="900" spc="-5" dirty="0">
                <a:solidFill>
                  <a:srgbClr val="767676"/>
                </a:solidFill>
                <a:latin typeface="IBM Plex Sans" panose="020B0503050203000203" pitchFamily="34" charset="0"/>
                <a:cs typeface="Arial" panose="020B0604020202020204" pitchFamily="34" charset="0"/>
              </a:rPr>
              <a:t>Development Preview Form</a:t>
            </a:r>
            <a:endParaRPr lang="en-US" sz="900" kern="0" dirty="0">
              <a:solidFill>
                <a:srgbClr val="767676"/>
              </a:solidFill>
              <a:latin typeface="IBM Plex Sans" panose="020B0503050203000203"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BC8DBCA-9337-EA4F-44B6-B1E035F5DAA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4" name="Picture 3">
            <a:extLst>
              <a:ext uri="{FF2B5EF4-FFF2-40B4-BE49-F238E27FC236}">
                <a16:creationId xmlns:a16="http://schemas.microsoft.com/office/drawing/2014/main" id="{17FD212B-26B7-CD50-9F0C-5CA97F79AB4F}"/>
              </a:ext>
            </a:extLst>
          </p:cNvPr>
          <p:cNvPicPr>
            <a:picLocks noChangeAspect="1"/>
          </p:cNvPicPr>
          <p:nvPr/>
        </p:nvPicPr>
        <p:blipFill>
          <a:blip r:embed="rId4"/>
          <a:srcRect/>
          <a:stretch/>
        </p:blipFill>
        <p:spPr>
          <a:xfrm>
            <a:off x="6096000" y="3587791"/>
            <a:ext cx="2788800" cy="2835451"/>
          </a:xfrm>
          <a:prstGeom prst="rect">
            <a:avLst/>
          </a:prstGeom>
        </p:spPr>
      </p:pic>
    </p:spTree>
    <p:extLst>
      <p:ext uri="{BB962C8B-B14F-4D97-AF65-F5344CB8AC3E}">
        <p14:creationId xmlns:p14="http://schemas.microsoft.com/office/powerpoint/2010/main" val="87389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11" name="conditions-energizer">
            <a:hlinkClick r:id="" action="ppaction://media"/>
            <a:extLst>
              <a:ext uri="{FF2B5EF4-FFF2-40B4-BE49-F238E27FC236}">
                <a16:creationId xmlns:a16="http://schemas.microsoft.com/office/drawing/2014/main" id="{B7BDB28D-DD6E-5C8B-9465-0512CC3A17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7651"/>
          <a:stretch/>
        </p:blipFill>
        <p:spPr>
          <a:xfrm>
            <a:off x="7010398" y="387087"/>
            <a:ext cx="4132446" cy="6470913"/>
          </a:xfrm>
          <a:prstGeom prst="rect">
            <a:avLst/>
          </a:prstGeom>
        </p:spPr>
      </p:pic>
      <p:sp>
        <p:nvSpPr>
          <p:cNvPr id="48" name="Footer Placeholder 2">
            <a:extLst>
              <a:ext uri="{FF2B5EF4-FFF2-40B4-BE49-F238E27FC236}">
                <a16:creationId xmlns:a16="http://schemas.microsoft.com/office/drawing/2014/main" id="{D27E6BB3-18D8-BA4A-B428-92CD6F6D689D}"/>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49" name="Title 1">
            <a:extLst>
              <a:ext uri="{FF2B5EF4-FFF2-40B4-BE49-F238E27FC236}">
                <a16:creationId xmlns:a16="http://schemas.microsoft.com/office/drawing/2014/main" id="{A1EDDF83-BEBE-FE47-87B2-B586E530B523}"/>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 Conditions Adaptor</a:t>
            </a:r>
          </a:p>
        </p:txBody>
      </p:sp>
      <p:sp>
        <p:nvSpPr>
          <p:cNvPr id="9" name="Footer Placeholder 2">
            <a:extLst>
              <a:ext uri="{FF2B5EF4-FFF2-40B4-BE49-F238E27FC236}">
                <a16:creationId xmlns:a16="http://schemas.microsoft.com/office/drawing/2014/main" id="{B3FDCE4D-A130-694D-B799-1E4EC0A17E4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4</a:t>
            </a:fld>
            <a:endParaRPr lang="en-US" dirty="0">
              <a:latin typeface="IBM Plex Sans" panose="020B0503050203000203" pitchFamily="34" charset="0"/>
            </a:endParaRPr>
          </a:p>
        </p:txBody>
      </p:sp>
      <p:pic>
        <p:nvPicPr>
          <p:cNvPr id="14" name="Picture 13">
            <a:extLst>
              <a:ext uri="{FF2B5EF4-FFF2-40B4-BE49-F238E27FC236}">
                <a16:creationId xmlns:a16="http://schemas.microsoft.com/office/drawing/2014/main" id="{75EA884A-CBE2-AE43-A466-116B811A26E6}"/>
              </a:ext>
            </a:extLst>
          </p:cNvPr>
          <p:cNvPicPr>
            <a:picLocks noChangeAspect="1"/>
          </p:cNvPicPr>
          <p:nvPr/>
        </p:nvPicPr>
        <p:blipFill>
          <a:blip r:embed="rId6"/>
          <a:srcRect/>
          <a:stretch/>
        </p:blipFill>
        <p:spPr>
          <a:xfrm>
            <a:off x="282029" y="2925937"/>
            <a:ext cx="5591721" cy="1763155"/>
          </a:xfrm>
          <a:prstGeom prst="rect">
            <a:avLst/>
          </a:prstGeom>
        </p:spPr>
      </p:pic>
      <p:sp>
        <p:nvSpPr>
          <p:cNvPr id="15" name="Text Placeholder 5">
            <a:extLst>
              <a:ext uri="{FF2B5EF4-FFF2-40B4-BE49-F238E27FC236}">
                <a16:creationId xmlns:a16="http://schemas.microsoft.com/office/drawing/2014/main" id="{EB40E50A-E9EA-DF46-90D9-BE9726F091DF}"/>
              </a:ext>
            </a:extLst>
          </p:cNvPr>
          <p:cNvSpPr txBox="1">
            <a:spLocks/>
          </p:cNvSpPr>
          <p:nvPr/>
        </p:nvSpPr>
        <p:spPr>
          <a:xfrm>
            <a:off x="304889" y="1123656"/>
            <a:ext cx="5591722" cy="1619544"/>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Each time the unit loads, the version that matches the time of day and current weather conditions for our user’s location or the location they are viewing will serve.</a:t>
            </a:r>
          </a:p>
          <a:p>
            <a:pPr>
              <a:spcBef>
                <a:spcPts val="0"/>
              </a:spcBef>
              <a:spcAft>
                <a:spcPts val="1200"/>
              </a:spcAft>
            </a:pPr>
            <a:r>
              <a:rPr lang="en-US" sz="1400" b="1" dirty="0">
                <a:solidFill>
                  <a:schemeClr val="bg1"/>
                </a:solidFill>
                <a:latin typeface="IBM Plex Sans" panose="020B0503050203000203" pitchFamily="34" charset="0"/>
                <a:ea typeface="Helvetica" charset="0"/>
                <a:cs typeface="Arial" panose="020B0604020202020204" pitchFamily="34" charset="0"/>
              </a:rPr>
              <a:t>Spend Level: Tier 1</a:t>
            </a:r>
          </a:p>
        </p:txBody>
      </p:sp>
      <p:sp>
        <p:nvSpPr>
          <p:cNvPr id="19" name="Text Placeholder 5">
            <a:extLst>
              <a:ext uri="{FF2B5EF4-FFF2-40B4-BE49-F238E27FC236}">
                <a16:creationId xmlns:a16="http://schemas.microsoft.com/office/drawing/2014/main" id="{CF7CC6B2-36AD-C148-A80E-81BA24D6DC80}"/>
              </a:ext>
            </a:extLst>
          </p:cNvPr>
          <p:cNvSpPr txBox="1">
            <a:spLocks/>
          </p:cNvSpPr>
          <p:nvPr/>
        </p:nvSpPr>
        <p:spPr>
          <a:xfrm>
            <a:off x="304889" y="4900820"/>
            <a:ext cx="5591722" cy="217321"/>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900" dirty="0">
                <a:solidFill>
                  <a:schemeClr val="bg1"/>
                </a:solidFill>
                <a:latin typeface="IBM Plex Sans" panose="020B0503050203000203" pitchFamily="34" charset="0"/>
                <a:ea typeface="Helvetica" charset="0"/>
                <a:cs typeface="Arial" panose="020B0604020202020204" pitchFamily="34" charset="0"/>
              </a:rPr>
              <a:t>Please note that Integrated Marquees do not run during severe weather conditions.</a:t>
            </a:r>
          </a:p>
        </p:txBody>
      </p:sp>
      <p:pic>
        <p:nvPicPr>
          <p:cNvPr id="8" name="Picture 7" descr="A black rectangular device with a black screen&#10;&#10;Description automatically generated">
            <a:extLst>
              <a:ext uri="{FF2B5EF4-FFF2-40B4-BE49-F238E27FC236}">
                <a16:creationId xmlns:a16="http://schemas.microsoft.com/office/drawing/2014/main" id="{811341B6-A1B9-BB31-8527-BF97FB811573}"/>
              </a:ext>
            </a:extLst>
          </p:cNvPr>
          <p:cNvPicPr>
            <a:picLocks noChangeAspect="1"/>
          </p:cNvPicPr>
          <p:nvPr/>
        </p:nvPicPr>
        <p:blipFill rotWithShape="1">
          <a:blip r:embed="rId7"/>
          <a:srcRect t="-1" b="29210"/>
          <a:stretch/>
        </p:blipFill>
        <p:spPr>
          <a:xfrm>
            <a:off x="6661147" y="36355"/>
            <a:ext cx="4832350" cy="6821645"/>
          </a:xfrm>
          <a:prstGeom prst="rect">
            <a:avLst/>
          </a:prstGeom>
        </p:spPr>
      </p:pic>
      <p:sp>
        <p:nvSpPr>
          <p:cNvPr id="46" name="Rectangle 45">
            <a:extLst>
              <a:ext uri="{FF2B5EF4-FFF2-40B4-BE49-F238E27FC236}">
                <a16:creationId xmlns:a16="http://schemas.microsoft.com/office/drawing/2014/main" id="{5298FB33-27C6-AE44-A9C5-092CB4CA1AF3}"/>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Tree>
    <p:extLst>
      <p:ext uri="{BB962C8B-B14F-4D97-AF65-F5344CB8AC3E}">
        <p14:creationId xmlns:p14="http://schemas.microsoft.com/office/powerpoint/2010/main" val="403605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B32069-D598-7948-94CB-4E40DC946FF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Picture 8">
            <a:extLst>
              <a:ext uri="{FF2B5EF4-FFF2-40B4-BE49-F238E27FC236}">
                <a16:creationId xmlns:a16="http://schemas.microsoft.com/office/drawing/2014/main" id="{8733044F-8842-F348-8BFB-7BC93BE1404E}"/>
              </a:ext>
            </a:extLst>
          </p:cNvPr>
          <p:cNvPicPr>
            <a:picLocks noChangeAspect="1"/>
          </p:cNvPicPr>
          <p:nvPr/>
        </p:nvPicPr>
        <p:blipFill>
          <a:blip r:embed="rId2"/>
          <a:srcRect/>
          <a:stretch/>
        </p:blipFill>
        <p:spPr>
          <a:xfrm>
            <a:off x="6487079" y="304904"/>
            <a:ext cx="2688060" cy="5817238"/>
          </a:xfrm>
          <a:prstGeom prst="rect">
            <a:avLst/>
          </a:prstGeom>
        </p:spPr>
      </p:pic>
      <p:pic>
        <p:nvPicPr>
          <p:cNvPr id="3" name="Picture 2">
            <a:extLst>
              <a:ext uri="{FF2B5EF4-FFF2-40B4-BE49-F238E27FC236}">
                <a16:creationId xmlns:a16="http://schemas.microsoft.com/office/drawing/2014/main" id="{E3993BE1-F23E-BF32-880C-1BBBAD447721}"/>
              </a:ext>
            </a:extLst>
          </p:cNvPr>
          <p:cNvPicPr>
            <a:picLocks noChangeAspect="1"/>
          </p:cNvPicPr>
          <p:nvPr/>
        </p:nvPicPr>
        <p:blipFill>
          <a:blip r:embed="rId3"/>
          <a:srcRect/>
          <a:stretch/>
        </p:blipFill>
        <p:spPr>
          <a:xfrm>
            <a:off x="6259572" y="80518"/>
            <a:ext cx="3139952" cy="6261568"/>
          </a:xfrm>
          <a:prstGeom prst="rect">
            <a:avLst/>
          </a:prstGeom>
        </p:spPr>
      </p:pic>
      <p:sp>
        <p:nvSpPr>
          <p:cNvPr id="14" name="Footer Placeholder 2">
            <a:extLst>
              <a:ext uri="{FF2B5EF4-FFF2-40B4-BE49-F238E27FC236}">
                <a16:creationId xmlns:a16="http://schemas.microsoft.com/office/drawing/2014/main" id="{7472D500-AAFB-504A-889E-23F2FF152EC5}"/>
              </a:ext>
            </a:extLst>
          </p:cNvPr>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2" name="Slide Number Placeholder 1">
            <a:extLst>
              <a:ext uri="{FF2B5EF4-FFF2-40B4-BE49-F238E27FC236}">
                <a16:creationId xmlns:a16="http://schemas.microsoft.com/office/drawing/2014/main" id="{B0624951-696E-7340-B1AF-F57EF79594F7}"/>
              </a:ext>
            </a:extLst>
          </p:cNvPr>
          <p:cNvSpPr>
            <a:spLocks noGrp="1"/>
          </p:cNvSpPr>
          <p:nvPr>
            <p:ph type="sldNum" sz="quarter" idx="11"/>
          </p:nvPr>
        </p:nvSpPr>
        <p:spPr/>
        <p:txBody>
          <a:bodyPr/>
          <a:lstStyle/>
          <a:p>
            <a:fld id="{59395FB3-9C97-154F-86B2-7E381B951268}" type="slidenum">
              <a:rPr lang="en-US" smtClean="0"/>
              <a:pPr/>
              <a:t>5</a:t>
            </a:fld>
            <a:endParaRPr lang="en-US" dirty="0"/>
          </a:p>
        </p:txBody>
      </p:sp>
      <p:sp>
        <p:nvSpPr>
          <p:cNvPr id="5" name="Text Placeholder 4"/>
          <p:cNvSpPr>
            <a:spLocks noGrp="1"/>
          </p:cNvSpPr>
          <p:nvPr>
            <p:ph type="body" sz="quarter" idx="4294967295"/>
          </p:nvPr>
        </p:nvSpPr>
        <p:spPr>
          <a:xfrm>
            <a:off x="304887" y="1123949"/>
            <a:ext cx="5426075" cy="5215823"/>
          </a:xfrm>
        </p:spPr>
        <p:txBody>
          <a:bodyPr rIns="0"/>
          <a:lstStyle/>
          <a:p>
            <a:pPr>
              <a:spcBef>
                <a:spcPts val="1200"/>
              </a:spcBef>
            </a:pPr>
            <a:r>
              <a:rPr lang="en-US" sz="1400" dirty="0">
                <a:solidFill>
                  <a:srgbClr val="161616"/>
                </a:solidFill>
              </a:rPr>
              <a:t>Our primary method for combining brands and products with weather is to integrate them directly into an adaptive weather scene. </a:t>
            </a:r>
          </a:p>
          <a:p>
            <a:pPr>
              <a:spcBef>
                <a:spcPts val="1200"/>
              </a:spcBef>
            </a:pPr>
            <a:r>
              <a:rPr lang="en-US" sz="1400" dirty="0">
                <a:solidFill>
                  <a:srgbClr val="161616"/>
                </a:solidFill>
              </a:rPr>
              <a:t>Outdoor settings are most common but indoor scenes can also be created so long as weather imagery is still present. </a:t>
            </a:r>
          </a:p>
          <a:p>
            <a:pPr>
              <a:spcBef>
                <a:spcPts val="1200"/>
              </a:spcBef>
            </a:pPr>
            <a:r>
              <a:rPr lang="en-US" sz="1100" dirty="0">
                <a:solidFill>
                  <a:srgbClr val="161616"/>
                </a:solidFill>
              </a:rPr>
              <a:t>Please note:</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Products must be integrated into a scene that accurately portrays the weather. Indoor scenes must include one or more windows to meet this requirement.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product visuals may vary per condition.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Creative cannot include severe weather elements such as tornados, hurricanes, lightning bolts, etc. Additionally, bright red graphics are associated with severe weather in the context of the TWC interface and their use is limited in IMs.</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created, or finalized by The Weather Company in partnership with the Advertiser and/or Creative Agency.</a:t>
            </a:r>
          </a:p>
        </p:txBody>
      </p:sp>
      <p:sp>
        <p:nvSpPr>
          <p:cNvPr id="12" name="Text Placeholder 4">
            <a:extLst>
              <a:ext uri="{FF2B5EF4-FFF2-40B4-BE49-F238E27FC236}">
                <a16:creationId xmlns:a16="http://schemas.microsoft.com/office/drawing/2014/main" id="{76221C12-FEFE-314C-9F51-172C3B025E64}"/>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9" name="TextBox 18">
            <a:extLst>
              <a:ext uri="{FF2B5EF4-FFF2-40B4-BE49-F238E27FC236}">
                <a16:creationId xmlns:a16="http://schemas.microsoft.com/office/drawing/2014/main" id="{D3D7A348-3608-E54B-B9F0-B247560224E4}"/>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Indoor Scene</a:t>
            </a:r>
            <a:endParaRPr lang="en-US" sz="800" dirty="0">
              <a:latin typeface="IBM Plex Sans" panose="020B0503050203000203" pitchFamily="34" charset="0"/>
              <a:cs typeface="Arial" panose="020B0604020202020204" pitchFamily="34" charset="0"/>
            </a:endParaRPr>
          </a:p>
        </p:txBody>
      </p:sp>
      <p:sp>
        <p:nvSpPr>
          <p:cNvPr id="20" name="TextBox 19">
            <a:extLst>
              <a:ext uri="{FF2B5EF4-FFF2-40B4-BE49-F238E27FC236}">
                <a16:creationId xmlns:a16="http://schemas.microsoft.com/office/drawing/2014/main" id="{75FD217B-BA8E-194A-9AE5-77A7D98E088E}"/>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Outdoor Scene</a:t>
            </a:r>
            <a:endParaRPr lang="en-US" sz="800" dirty="0">
              <a:latin typeface="IBM Plex Sans" panose="020B0503050203000203" pitchFamily="34" charset="0"/>
              <a:cs typeface="Arial" panose="020B0604020202020204" pitchFamily="34" charset="0"/>
            </a:endParaRPr>
          </a:p>
        </p:txBody>
      </p:sp>
      <p:sp>
        <p:nvSpPr>
          <p:cNvPr id="22" name="Title 1">
            <a:extLst>
              <a:ext uri="{FF2B5EF4-FFF2-40B4-BE49-F238E27FC236}">
                <a16:creationId xmlns:a16="http://schemas.microsoft.com/office/drawing/2014/main" id="{0738F6C7-CC5D-724E-8429-A6FF0B5B5B38}"/>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In-Scene</a:t>
            </a:r>
          </a:p>
        </p:txBody>
      </p:sp>
      <p:pic>
        <p:nvPicPr>
          <p:cNvPr id="11" name="Picture 10">
            <a:extLst>
              <a:ext uri="{FF2B5EF4-FFF2-40B4-BE49-F238E27FC236}">
                <a16:creationId xmlns:a16="http://schemas.microsoft.com/office/drawing/2014/main" id="{BA15A117-DA96-15A5-65A4-D3DD3C8F97CC}"/>
              </a:ext>
            </a:extLst>
          </p:cNvPr>
          <p:cNvPicPr>
            <a:picLocks noChangeAspect="1"/>
          </p:cNvPicPr>
          <p:nvPr/>
        </p:nvPicPr>
        <p:blipFill>
          <a:blip r:embed="rId4"/>
          <a:srcRect/>
          <a:stretch/>
        </p:blipFill>
        <p:spPr>
          <a:xfrm>
            <a:off x="9122549" y="550099"/>
            <a:ext cx="2688059" cy="5817237"/>
          </a:xfrm>
          <a:prstGeom prst="rect">
            <a:avLst/>
          </a:prstGeom>
        </p:spPr>
      </p:pic>
      <p:pic>
        <p:nvPicPr>
          <p:cNvPr id="13" name="Picture 12">
            <a:extLst>
              <a:ext uri="{FF2B5EF4-FFF2-40B4-BE49-F238E27FC236}">
                <a16:creationId xmlns:a16="http://schemas.microsoft.com/office/drawing/2014/main" id="{48B38D31-9B9E-28C8-EDF1-23794F5EEB61}"/>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5541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07961F-A8F7-FE4B-B699-FB5CB7DCAE2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2" name="Slide Number Placeholder 1">
            <a:extLst>
              <a:ext uri="{FF2B5EF4-FFF2-40B4-BE49-F238E27FC236}">
                <a16:creationId xmlns:a16="http://schemas.microsoft.com/office/drawing/2014/main" id="{85B5AFD4-CC2E-6A49-95BE-534744AB16BD}"/>
              </a:ext>
            </a:extLst>
          </p:cNvPr>
          <p:cNvSpPr>
            <a:spLocks noGrp="1"/>
          </p:cNvSpPr>
          <p:nvPr>
            <p:ph type="sldNum" sz="quarter" idx="11"/>
          </p:nvPr>
        </p:nvSpPr>
        <p:spPr/>
        <p:txBody>
          <a:bodyPr/>
          <a:lstStyle/>
          <a:p>
            <a:fld id="{59395FB3-9C97-154F-86B2-7E381B951268}" type="slidenum">
              <a:rPr lang="en-US" smtClean="0"/>
              <a:pPr/>
              <a:t>6</a:t>
            </a:fld>
            <a:endParaRPr lang="en-US" dirty="0"/>
          </a:p>
        </p:txBody>
      </p:sp>
      <p:sp>
        <p:nvSpPr>
          <p:cNvPr id="5" name="Text Placeholder 4"/>
          <p:cNvSpPr>
            <a:spLocks noGrp="1"/>
          </p:cNvSpPr>
          <p:nvPr>
            <p:ph type="body" sz="quarter" idx="4294967295"/>
          </p:nvPr>
        </p:nvSpPr>
        <p:spPr>
          <a:xfrm>
            <a:off x="304887" y="1123950"/>
            <a:ext cx="5486222" cy="5259388"/>
          </a:xfrm>
        </p:spPr>
        <p:txBody>
          <a:bodyPr/>
          <a:lstStyle/>
          <a:p>
            <a:pPr>
              <a:spcBef>
                <a:spcPts val="1200"/>
              </a:spcBef>
            </a:pPr>
            <a:r>
              <a:rPr lang="en-US" sz="1400" dirty="0">
                <a:solidFill>
                  <a:srgbClr val="161616"/>
                </a:solidFill>
              </a:rPr>
              <a:t>If a featured product does not optimally integrate into an adaptive weather scene, it can be “floated” above it as part of the brand lockup. </a:t>
            </a:r>
          </a:p>
          <a:p>
            <a:pPr>
              <a:spcBef>
                <a:spcPts val="1200"/>
              </a:spcBef>
            </a:pPr>
            <a:r>
              <a:rPr lang="en-US" sz="1400" dirty="0">
                <a:solidFill>
                  <a:srgbClr val="161616"/>
                </a:solidFill>
              </a:rPr>
              <a:t>Similarly, if the featured content is a service versus a physical product the brand lockup floats above a custom weather scene. </a:t>
            </a:r>
          </a:p>
          <a:p>
            <a:pPr>
              <a:spcBef>
                <a:spcPts val="1200"/>
              </a:spcBef>
            </a:pPr>
            <a:r>
              <a:rPr lang="en-US" sz="1100" dirty="0">
                <a:solidFill>
                  <a:srgbClr val="161616"/>
                </a:solidFill>
              </a:rPr>
              <a:t>Please note:</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Floating product cannot be cropped or placed at the viewport edge due to variability in user device widths.</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The background scene must accurately portray the weather and time of day.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imagery may vary per condition.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created, or finalized by The Weather Company in partnership with the Advertiser and/or Creative Agency.</a:t>
            </a:r>
          </a:p>
        </p:txBody>
      </p:sp>
      <p:sp>
        <p:nvSpPr>
          <p:cNvPr id="10" name="Text Placeholder 4">
            <a:extLst>
              <a:ext uri="{FF2B5EF4-FFF2-40B4-BE49-F238E27FC236}">
                <a16:creationId xmlns:a16="http://schemas.microsoft.com/office/drawing/2014/main" id="{532F18D5-B2FC-3147-8C07-021DD70547EE}"/>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5" name="Title 1">
            <a:extLst>
              <a:ext uri="{FF2B5EF4-FFF2-40B4-BE49-F238E27FC236}">
                <a16:creationId xmlns:a16="http://schemas.microsoft.com/office/drawing/2014/main" id="{4E900CD5-12F4-7145-AEF0-BA3F86D50931}"/>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Floating</a:t>
            </a:r>
          </a:p>
        </p:txBody>
      </p:sp>
      <p:sp>
        <p:nvSpPr>
          <p:cNvPr id="6" name="Footer Placeholder 2">
            <a:extLst>
              <a:ext uri="{FF2B5EF4-FFF2-40B4-BE49-F238E27FC236}">
                <a16:creationId xmlns:a16="http://schemas.microsoft.com/office/drawing/2014/main" id="{00BA6714-32E3-2FC2-CC87-69200B4C6AE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7" name="Picture 6">
            <a:extLst>
              <a:ext uri="{FF2B5EF4-FFF2-40B4-BE49-F238E27FC236}">
                <a16:creationId xmlns:a16="http://schemas.microsoft.com/office/drawing/2014/main" id="{F10DF6D7-E9A6-61DF-027E-DDFD94523793}"/>
              </a:ext>
            </a:extLst>
          </p:cNvPr>
          <p:cNvPicPr>
            <a:picLocks noChangeAspect="1"/>
          </p:cNvPicPr>
          <p:nvPr/>
        </p:nvPicPr>
        <p:blipFill>
          <a:blip r:embed="rId2"/>
          <a:srcRect/>
          <a:stretch/>
        </p:blipFill>
        <p:spPr>
          <a:xfrm>
            <a:off x="6487079" y="304904"/>
            <a:ext cx="2688060" cy="5817237"/>
          </a:xfrm>
          <a:prstGeom prst="rect">
            <a:avLst/>
          </a:prstGeom>
        </p:spPr>
      </p:pic>
      <p:sp>
        <p:nvSpPr>
          <p:cNvPr id="9" name="TextBox 8">
            <a:extLst>
              <a:ext uri="{FF2B5EF4-FFF2-40B4-BE49-F238E27FC236}">
                <a16:creationId xmlns:a16="http://schemas.microsoft.com/office/drawing/2014/main" id="{56E41E63-1B3A-7FD8-75EE-1485849BF468}"/>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Service (No Product)</a:t>
            </a:r>
            <a:endParaRPr lang="en-US" sz="800" dirty="0">
              <a:latin typeface="IBM Plex Sans" panose="020B0503050203000203" pitchFamily="34" charset="0"/>
              <a:cs typeface="Arial" panose="020B0604020202020204" pitchFamily="34" charset="0"/>
            </a:endParaRPr>
          </a:p>
        </p:txBody>
      </p:sp>
      <p:sp>
        <p:nvSpPr>
          <p:cNvPr id="11" name="TextBox 10">
            <a:extLst>
              <a:ext uri="{FF2B5EF4-FFF2-40B4-BE49-F238E27FC236}">
                <a16:creationId xmlns:a16="http://schemas.microsoft.com/office/drawing/2014/main" id="{263277E6-EB2F-463C-36C4-F76B037D0EB1}"/>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Floating Product</a:t>
            </a:r>
            <a:endParaRPr lang="en-US" sz="800" dirty="0">
              <a:latin typeface="IBM Plex Sans" panose="020B0503050203000203" pitchFamily="34" charset="0"/>
              <a:cs typeface="Arial" panose="020B0604020202020204" pitchFamily="34" charset="0"/>
            </a:endParaRPr>
          </a:p>
        </p:txBody>
      </p:sp>
      <p:pic>
        <p:nvPicPr>
          <p:cNvPr id="8" name="Picture 7">
            <a:extLst>
              <a:ext uri="{FF2B5EF4-FFF2-40B4-BE49-F238E27FC236}">
                <a16:creationId xmlns:a16="http://schemas.microsoft.com/office/drawing/2014/main" id="{053B3888-3E71-6FA1-FB7C-C2D9983E0C2F}"/>
              </a:ext>
            </a:extLst>
          </p:cNvPr>
          <p:cNvPicPr>
            <a:picLocks noChangeAspect="1"/>
          </p:cNvPicPr>
          <p:nvPr/>
        </p:nvPicPr>
        <p:blipFill>
          <a:blip r:embed="rId3"/>
          <a:srcRect/>
          <a:stretch/>
        </p:blipFill>
        <p:spPr>
          <a:xfrm>
            <a:off x="6259572" y="80518"/>
            <a:ext cx="3139952" cy="6261568"/>
          </a:xfrm>
          <a:prstGeom prst="rect">
            <a:avLst/>
          </a:prstGeom>
        </p:spPr>
      </p:pic>
      <p:pic>
        <p:nvPicPr>
          <p:cNvPr id="12" name="Picture 11">
            <a:extLst>
              <a:ext uri="{FF2B5EF4-FFF2-40B4-BE49-F238E27FC236}">
                <a16:creationId xmlns:a16="http://schemas.microsoft.com/office/drawing/2014/main" id="{B90D3719-3D6A-87A7-7595-12B81FBDCEB0}"/>
              </a:ext>
            </a:extLst>
          </p:cNvPr>
          <p:cNvPicPr>
            <a:picLocks noChangeAspect="1"/>
          </p:cNvPicPr>
          <p:nvPr/>
        </p:nvPicPr>
        <p:blipFill>
          <a:blip r:embed="rId4"/>
          <a:srcRect/>
          <a:stretch/>
        </p:blipFill>
        <p:spPr>
          <a:xfrm>
            <a:off x="9122549" y="550099"/>
            <a:ext cx="2688059" cy="5817237"/>
          </a:xfrm>
          <a:prstGeom prst="rect">
            <a:avLst/>
          </a:prstGeom>
        </p:spPr>
      </p:pic>
      <p:pic>
        <p:nvPicPr>
          <p:cNvPr id="19" name="Picture 18">
            <a:extLst>
              <a:ext uri="{FF2B5EF4-FFF2-40B4-BE49-F238E27FC236}">
                <a16:creationId xmlns:a16="http://schemas.microsoft.com/office/drawing/2014/main" id="{1C6E23C6-ACE2-BD21-3FF6-2B938C3926D8}"/>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403600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9A30F4-ED06-2FAE-6584-555416A061F2}"/>
              </a:ext>
            </a:extLst>
          </p:cNvPr>
          <p:cNvPicPr>
            <a:picLocks noChangeAspect="1"/>
          </p:cNvPicPr>
          <p:nvPr/>
        </p:nvPicPr>
        <p:blipFill>
          <a:blip r:embed="rId2"/>
          <a:srcRect/>
          <a:stretch/>
        </p:blipFill>
        <p:spPr>
          <a:xfrm>
            <a:off x="8252084" y="603212"/>
            <a:ext cx="1786906" cy="3867047"/>
          </a:xfrm>
          <a:prstGeom prst="rect">
            <a:avLst/>
          </a:prstGeom>
        </p:spPr>
      </p:pic>
      <p:pic>
        <p:nvPicPr>
          <p:cNvPr id="14" name="Picture 13">
            <a:extLst>
              <a:ext uri="{FF2B5EF4-FFF2-40B4-BE49-F238E27FC236}">
                <a16:creationId xmlns:a16="http://schemas.microsoft.com/office/drawing/2014/main" id="{8D466D1A-BBFF-DCE8-E8E5-444BAED96F60}"/>
              </a:ext>
            </a:extLst>
          </p:cNvPr>
          <p:cNvPicPr>
            <a:picLocks noChangeAspect="1"/>
          </p:cNvPicPr>
          <p:nvPr/>
        </p:nvPicPr>
        <p:blipFill>
          <a:blip r:embed="rId3"/>
          <a:srcRect/>
          <a:stretch/>
        </p:blipFill>
        <p:spPr>
          <a:xfrm>
            <a:off x="4362709" y="603212"/>
            <a:ext cx="1786906" cy="386704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596EC102-3B20-AD3C-9E9D-6931415FAC6E}"/>
              </a:ext>
            </a:extLst>
          </p:cNvPr>
          <p:cNvPicPr>
            <a:picLocks noChangeAspect="1"/>
          </p:cNvPicPr>
          <p:nvPr/>
        </p:nvPicPr>
        <p:blipFill>
          <a:blip r:embed="rId4"/>
          <a:stretch>
            <a:fillRect/>
          </a:stretch>
        </p:blipFill>
        <p:spPr>
          <a:xfrm>
            <a:off x="469524" y="603211"/>
            <a:ext cx="1786906" cy="3867050"/>
          </a:xfrm>
          <a:prstGeom prst="rect">
            <a:avLst/>
          </a:prstGeom>
        </p:spPr>
      </p:pic>
      <p:pic>
        <p:nvPicPr>
          <p:cNvPr id="2" name="Picture 1">
            <a:extLst>
              <a:ext uri="{FF2B5EF4-FFF2-40B4-BE49-F238E27FC236}">
                <a16:creationId xmlns:a16="http://schemas.microsoft.com/office/drawing/2014/main" id="{A5C4FE73-9400-10E1-CBB0-1CF7B9E7E574}"/>
              </a:ext>
            </a:extLst>
          </p:cNvPr>
          <p:cNvPicPr>
            <a:picLocks noChangeAspect="1"/>
          </p:cNvPicPr>
          <p:nvPr/>
        </p:nvPicPr>
        <p:blipFill>
          <a:blip r:embed="rId5"/>
          <a:srcRect/>
          <a:stretch/>
        </p:blipFill>
        <p:spPr>
          <a:xfrm>
            <a:off x="316484" y="449750"/>
            <a:ext cx="2090106" cy="4168007"/>
          </a:xfrm>
          <a:prstGeom prst="rect">
            <a:avLst/>
          </a:prstGeom>
        </p:spPr>
      </p:pic>
      <p:pic>
        <p:nvPicPr>
          <p:cNvPr id="8" name="Picture 7">
            <a:extLst>
              <a:ext uri="{FF2B5EF4-FFF2-40B4-BE49-F238E27FC236}">
                <a16:creationId xmlns:a16="http://schemas.microsoft.com/office/drawing/2014/main" id="{ED4F1059-30EE-EDF6-F0B1-B4C1A4A56ABB}"/>
              </a:ext>
            </a:extLst>
          </p:cNvPr>
          <p:cNvPicPr>
            <a:picLocks noChangeAspect="1"/>
          </p:cNvPicPr>
          <p:nvPr/>
        </p:nvPicPr>
        <p:blipFill>
          <a:blip r:embed="rId5"/>
          <a:srcRect/>
          <a:stretch/>
        </p:blipFill>
        <p:spPr>
          <a:xfrm>
            <a:off x="4209216" y="449750"/>
            <a:ext cx="2090106" cy="4168007"/>
          </a:xfrm>
          <a:prstGeom prst="rect">
            <a:avLst/>
          </a:prstGeom>
        </p:spPr>
      </p:pic>
      <p:pic>
        <p:nvPicPr>
          <p:cNvPr id="19" name="Picture 18">
            <a:extLst>
              <a:ext uri="{FF2B5EF4-FFF2-40B4-BE49-F238E27FC236}">
                <a16:creationId xmlns:a16="http://schemas.microsoft.com/office/drawing/2014/main" id="{5ED9ACB4-77D9-26C4-A36B-5D90DFDB6369}"/>
              </a:ext>
            </a:extLst>
          </p:cNvPr>
          <p:cNvPicPr>
            <a:picLocks noChangeAspect="1"/>
          </p:cNvPicPr>
          <p:nvPr/>
        </p:nvPicPr>
        <p:blipFill>
          <a:blip r:embed="rId5"/>
          <a:srcRect/>
          <a:stretch/>
        </p:blipFill>
        <p:spPr>
          <a:xfrm>
            <a:off x="8101947" y="449750"/>
            <a:ext cx="2090106" cy="4168007"/>
          </a:xfrm>
          <a:prstGeom prst="rect">
            <a:avLst/>
          </a:prstGeom>
        </p:spPr>
      </p:pic>
      <p:sp>
        <p:nvSpPr>
          <p:cNvPr id="16" name="Footer Placeholder 1">
            <a:extLst>
              <a:ext uri="{FF2B5EF4-FFF2-40B4-BE49-F238E27FC236}">
                <a16:creationId xmlns:a16="http://schemas.microsoft.com/office/drawing/2014/main" id="{D4ED441D-0C66-3741-862C-D6942E3190FB}"/>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17" name="Footer Placeholder 2">
            <a:extLst>
              <a:ext uri="{FF2B5EF4-FFF2-40B4-BE49-F238E27FC236}">
                <a16:creationId xmlns:a16="http://schemas.microsoft.com/office/drawing/2014/main" id="{23C57CD9-D6A4-6248-BFF1-D4B60570705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7</a:t>
            </a:fld>
            <a:endParaRPr lang="en-US" dirty="0">
              <a:latin typeface="IBM Plex Sans" panose="020B0503050203000203" pitchFamily="34" charset="0"/>
            </a:endParaRPr>
          </a:p>
        </p:txBody>
      </p:sp>
      <p:sp>
        <p:nvSpPr>
          <p:cNvPr id="18" name="Text Placeholder 4">
            <a:extLst>
              <a:ext uri="{FF2B5EF4-FFF2-40B4-BE49-F238E27FC236}">
                <a16:creationId xmlns:a16="http://schemas.microsoft.com/office/drawing/2014/main" id="{0F30331E-A091-9D41-88A0-1EDADD14906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chemeClr val="bg1"/>
                </a:solidFill>
                <a:latin typeface="IBM Plex Sans" panose="020B0503050203000203" pitchFamily="34" charset="0"/>
                <a:cs typeface="Arial" panose="020B0604020202020204" pitchFamily="34" charset="0"/>
              </a:rPr>
              <a:t>Brand Integration Examples</a:t>
            </a:r>
          </a:p>
        </p:txBody>
      </p:sp>
      <p:pic>
        <p:nvPicPr>
          <p:cNvPr id="13" name="Picture 12">
            <a:extLst>
              <a:ext uri="{FF2B5EF4-FFF2-40B4-BE49-F238E27FC236}">
                <a16:creationId xmlns:a16="http://schemas.microsoft.com/office/drawing/2014/main" id="{F8AB682E-E6E6-6E00-746A-A263FF614B66}"/>
              </a:ext>
            </a:extLst>
          </p:cNvPr>
          <p:cNvPicPr>
            <a:picLocks noChangeAspect="1"/>
          </p:cNvPicPr>
          <p:nvPr/>
        </p:nvPicPr>
        <p:blipFill>
          <a:blip r:embed="rId6"/>
          <a:srcRect/>
          <a:stretch/>
        </p:blipFill>
        <p:spPr>
          <a:xfrm>
            <a:off x="2220985" y="2177617"/>
            <a:ext cx="1786905" cy="3867047"/>
          </a:xfrm>
          <a:prstGeom prst="rect">
            <a:avLst/>
          </a:prstGeom>
        </p:spPr>
      </p:pic>
      <p:pic>
        <p:nvPicPr>
          <p:cNvPr id="3" name="Picture 2">
            <a:extLst>
              <a:ext uri="{FF2B5EF4-FFF2-40B4-BE49-F238E27FC236}">
                <a16:creationId xmlns:a16="http://schemas.microsoft.com/office/drawing/2014/main" id="{D58FC393-8D1A-3119-451A-CE9347378F46}"/>
              </a:ext>
            </a:extLst>
          </p:cNvPr>
          <p:cNvPicPr>
            <a:picLocks noChangeAspect="1"/>
          </p:cNvPicPr>
          <p:nvPr/>
        </p:nvPicPr>
        <p:blipFill>
          <a:blip r:embed="rId5"/>
          <a:srcRect/>
          <a:stretch/>
        </p:blipFill>
        <p:spPr>
          <a:xfrm>
            <a:off x="2070782" y="2028198"/>
            <a:ext cx="2090106" cy="4168007"/>
          </a:xfrm>
          <a:prstGeom prst="rect">
            <a:avLst/>
          </a:prstGeom>
        </p:spPr>
      </p:pic>
      <p:pic>
        <p:nvPicPr>
          <p:cNvPr id="21" name="Picture 20">
            <a:extLst>
              <a:ext uri="{FF2B5EF4-FFF2-40B4-BE49-F238E27FC236}">
                <a16:creationId xmlns:a16="http://schemas.microsoft.com/office/drawing/2014/main" id="{3147FA76-7787-4260-2D8C-3BA617E4486D}"/>
              </a:ext>
            </a:extLst>
          </p:cNvPr>
          <p:cNvPicPr>
            <a:picLocks noChangeAspect="1"/>
          </p:cNvPicPr>
          <p:nvPr/>
        </p:nvPicPr>
        <p:blipFill>
          <a:blip r:embed="rId7"/>
          <a:srcRect/>
          <a:stretch/>
        </p:blipFill>
        <p:spPr>
          <a:xfrm>
            <a:off x="6115114" y="2177618"/>
            <a:ext cx="1786905" cy="3867045"/>
          </a:xfrm>
          <a:prstGeom prst="rect">
            <a:avLst/>
          </a:prstGeom>
        </p:spPr>
      </p:pic>
      <p:pic>
        <p:nvPicPr>
          <p:cNvPr id="11" name="Picture 10">
            <a:extLst>
              <a:ext uri="{FF2B5EF4-FFF2-40B4-BE49-F238E27FC236}">
                <a16:creationId xmlns:a16="http://schemas.microsoft.com/office/drawing/2014/main" id="{60843EC5-E1FD-359D-0347-5505B1BD4A9D}"/>
              </a:ext>
            </a:extLst>
          </p:cNvPr>
          <p:cNvPicPr>
            <a:picLocks noChangeAspect="1"/>
          </p:cNvPicPr>
          <p:nvPr/>
        </p:nvPicPr>
        <p:blipFill>
          <a:blip r:embed="rId5"/>
          <a:srcRect/>
          <a:stretch/>
        </p:blipFill>
        <p:spPr>
          <a:xfrm>
            <a:off x="5963514" y="2028198"/>
            <a:ext cx="2090106" cy="4168007"/>
          </a:xfrm>
          <a:prstGeom prst="rect">
            <a:avLst/>
          </a:prstGeom>
        </p:spPr>
      </p:pic>
      <p:pic>
        <p:nvPicPr>
          <p:cNvPr id="23" name="Picture 22">
            <a:extLst>
              <a:ext uri="{FF2B5EF4-FFF2-40B4-BE49-F238E27FC236}">
                <a16:creationId xmlns:a16="http://schemas.microsoft.com/office/drawing/2014/main" id="{E9FCB918-44B5-F141-B911-0BC39BAC0CA5}"/>
              </a:ext>
            </a:extLst>
          </p:cNvPr>
          <p:cNvPicPr>
            <a:picLocks noChangeAspect="1"/>
          </p:cNvPicPr>
          <p:nvPr/>
        </p:nvPicPr>
        <p:blipFill>
          <a:blip r:embed="rId8"/>
          <a:srcRect/>
          <a:stretch/>
        </p:blipFill>
        <p:spPr>
          <a:xfrm>
            <a:off x="10006720" y="2177617"/>
            <a:ext cx="1786905" cy="3867047"/>
          </a:xfrm>
          <a:prstGeom prst="rect">
            <a:avLst/>
          </a:prstGeom>
        </p:spPr>
      </p:pic>
      <p:pic>
        <p:nvPicPr>
          <p:cNvPr id="20" name="Picture 19">
            <a:extLst>
              <a:ext uri="{FF2B5EF4-FFF2-40B4-BE49-F238E27FC236}">
                <a16:creationId xmlns:a16="http://schemas.microsoft.com/office/drawing/2014/main" id="{066316AE-EB19-C772-A302-03DCA952B365}"/>
              </a:ext>
            </a:extLst>
          </p:cNvPr>
          <p:cNvPicPr>
            <a:picLocks noChangeAspect="1"/>
          </p:cNvPicPr>
          <p:nvPr/>
        </p:nvPicPr>
        <p:blipFill>
          <a:blip r:embed="rId5"/>
          <a:srcRect/>
          <a:stretch/>
        </p:blipFill>
        <p:spPr>
          <a:xfrm>
            <a:off x="9856245" y="2028198"/>
            <a:ext cx="2090106" cy="4168007"/>
          </a:xfrm>
          <a:prstGeom prst="rect">
            <a:avLst/>
          </a:prstGeom>
        </p:spPr>
      </p:pic>
    </p:spTree>
    <p:extLst>
      <p:ext uri="{BB962C8B-B14F-4D97-AF65-F5344CB8AC3E}">
        <p14:creationId xmlns:p14="http://schemas.microsoft.com/office/powerpoint/2010/main" val="42137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14" name="Footer Placeholder 1">
            <a:extLst>
              <a:ext uri="{FF2B5EF4-FFF2-40B4-BE49-F238E27FC236}">
                <a16:creationId xmlns:a16="http://schemas.microsoft.com/office/drawing/2014/main" id="{95735374-DF8A-DC4E-A905-578930602333}"/>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3" name="Slide Number Placeholder 2">
            <a:extLst>
              <a:ext uri="{FF2B5EF4-FFF2-40B4-BE49-F238E27FC236}">
                <a16:creationId xmlns:a16="http://schemas.microsoft.com/office/drawing/2014/main" id="{FC7CA9CC-B74F-014E-8DB1-7404A9322E6D}"/>
              </a:ext>
            </a:extLst>
          </p:cNvPr>
          <p:cNvSpPr>
            <a:spLocks noGrp="1"/>
          </p:cNvSpPr>
          <p:nvPr>
            <p:ph type="sldNum" sz="quarter" idx="11"/>
          </p:nvPr>
        </p:nvSpPr>
        <p:spPr/>
        <p:txBody>
          <a:bodyPr/>
          <a:lstStyle/>
          <a:p>
            <a:fld id="{59395FB3-9C97-154F-86B2-7E381B951268}" type="slidenum">
              <a:rPr lang="en-US" smtClean="0"/>
              <a:pPr/>
              <a:t>8</a:t>
            </a:fld>
            <a:endParaRPr lang="en-US" dirty="0"/>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6972300" cy="581025"/>
          </a:xfrm>
        </p:spPr>
        <p:txBody>
          <a:bodyPr/>
          <a:lstStyle/>
          <a:p>
            <a:r>
              <a:rPr lang="en-US" dirty="0">
                <a:solidFill>
                  <a:srgbClr val="FFFFFF"/>
                </a:solidFill>
                <a:ea typeface="Helvetica" charset="0"/>
                <a:cs typeface="Arial" panose="020B0604020202020204" pitchFamily="34" charset="0"/>
              </a:rPr>
              <a:t>Additional Adaptor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7" y="1105638"/>
            <a:ext cx="6714891"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These optional functionalities further extend the unit’s weather-based adaptability, creating an even more contextually-relevant brand experience for our users.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1</a:t>
            </a:r>
            <a:endParaRPr lang="en-US" sz="1200" b="1" kern="0" dirty="0">
              <a:latin typeface="IBM Plex Sans" panose="020B0503050203000203" pitchFamily="34" charset="0"/>
              <a:ea typeface="Helvetica" charset="0"/>
            </a:endParaRPr>
          </a:p>
        </p:txBody>
      </p:sp>
    </p:spTree>
    <p:extLst>
      <p:ext uri="{BB962C8B-B14F-4D97-AF65-F5344CB8AC3E}">
        <p14:creationId xmlns:p14="http://schemas.microsoft.com/office/powerpoint/2010/main" val="214841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E4C968-1420-4341-970D-6AF1FAF9FBF2}"/>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37" name="Picture 36">
            <a:extLst>
              <a:ext uri="{FF2B5EF4-FFF2-40B4-BE49-F238E27FC236}">
                <a16:creationId xmlns:a16="http://schemas.microsoft.com/office/drawing/2014/main" id="{40AE65F7-A47C-43CD-A15E-392AC2CEDEAE}"/>
              </a:ext>
            </a:extLst>
          </p:cNvPr>
          <p:cNvPicPr>
            <a:picLocks noChangeAspect="1"/>
          </p:cNvPicPr>
          <p:nvPr/>
        </p:nvPicPr>
        <p:blipFill>
          <a:blip r:embed="rId2"/>
          <a:srcRect/>
          <a:stretch/>
        </p:blipFill>
        <p:spPr>
          <a:xfrm>
            <a:off x="6487079" y="304904"/>
            <a:ext cx="2688060" cy="5817237"/>
          </a:xfrm>
          <a:prstGeom prst="rect">
            <a:avLst/>
          </a:prstGeom>
        </p:spPr>
      </p:pic>
      <p:pic>
        <p:nvPicPr>
          <p:cNvPr id="38" name="Picture 37">
            <a:extLst>
              <a:ext uri="{FF2B5EF4-FFF2-40B4-BE49-F238E27FC236}">
                <a16:creationId xmlns:a16="http://schemas.microsoft.com/office/drawing/2014/main" id="{6AE5F3F1-E237-C701-94B8-24B1ED9B3CCD}"/>
              </a:ext>
            </a:extLst>
          </p:cNvPr>
          <p:cNvPicPr>
            <a:picLocks noChangeAspect="1"/>
          </p:cNvPicPr>
          <p:nvPr/>
        </p:nvPicPr>
        <p:blipFill>
          <a:blip r:embed="rId3"/>
          <a:srcRect/>
          <a:stretch/>
        </p:blipFill>
        <p:spPr>
          <a:xfrm>
            <a:off x="6259572" y="80518"/>
            <a:ext cx="3139952" cy="6261568"/>
          </a:xfrm>
          <a:prstGeom prst="rect">
            <a:avLst/>
          </a:prstGeom>
        </p:spPr>
      </p:pic>
      <p:pic>
        <p:nvPicPr>
          <p:cNvPr id="39" name="Picture 38">
            <a:extLst>
              <a:ext uri="{FF2B5EF4-FFF2-40B4-BE49-F238E27FC236}">
                <a16:creationId xmlns:a16="http://schemas.microsoft.com/office/drawing/2014/main" id="{0686A08A-79B6-8E84-FFCE-9498F247AF9C}"/>
              </a:ext>
            </a:extLst>
          </p:cNvPr>
          <p:cNvPicPr>
            <a:picLocks noChangeAspect="1"/>
          </p:cNvPicPr>
          <p:nvPr/>
        </p:nvPicPr>
        <p:blipFill>
          <a:blip r:embed="rId4"/>
          <a:srcRect/>
          <a:stretch/>
        </p:blipFill>
        <p:spPr>
          <a:xfrm>
            <a:off x="9122549" y="550099"/>
            <a:ext cx="2688059" cy="5817237"/>
          </a:xfrm>
          <a:prstGeom prst="rect">
            <a:avLst/>
          </a:prstGeom>
        </p:spPr>
      </p:pic>
      <p:sp>
        <p:nvSpPr>
          <p:cNvPr id="2" name="Slide Number Placeholder 1">
            <a:extLst>
              <a:ext uri="{FF2B5EF4-FFF2-40B4-BE49-F238E27FC236}">
                <a16:creationId xmlns:a16="http://schemas.microsoft.com/office/drawing/2014/main" id="{3BA01F61-7DD6-8A4D-94C8-B742FE954632}"/>
              </a:ext>
            </a:extLst>
          </p:cNvPr>
          <p:cNvSpPr>
            <a:spLocks noGrp="1"/>
          </p:cNvSpPr>
          <p:nvPr>
            <p:ph type="sldNum" sz="quarter" idx="11"/>
          </p:nvPr>
        </p:nvSpPr>
        <p:spPr/>
        <p:txBody>
          <a:bodyPr/>
          <a:lstStyle/>
          <a:p>
            <a:fld id="{59395FB3-9C97-154F-86B2-7E381B951268}" type="slidenum">
              <a:rPr lang="en-US" smtClean="0"/>
              <a:pPr/>
              <a:t>9</a:t>
            </a:fld>
            <a:endParaRPr lang="en-US" dirty="0"/>
          </a:p>
        </p:txBody>
      </p:sp>
      <p:sp>
        <p:nvSpPr>
          <p:cNvPr id="32" name="Title 1">
            <a:extLst>
              <a:ext uri="{FF2B5EF4-FFF2-40B4-BE49-F238E27FC236}">
                <a16:creationId xmlns:a16="http://schemas.microsoft.com/office/drawing/2014/main" id="{F4FFBC33-9533-414B-BC3E-6FBAB44E58E4}"/>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Range</a:t>
            </a:r>
          </a:p>
        </p:txBody>
      </p:sp>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9" name="Footer Placeholder 2">
            <a:extLst>
              <a:ext uri="{FF2B5EF4-FFF2-40B4-BE49-F238E27FC236}">
                <a16:creationId xmlns:a16="http://schemas.microsoft.com/office/drawing/2014/main" id="{1E87C008-2CC0-E597-2388-E1914F816F9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0" name="Text Placeholder 4">
            <a:extLst>
              <a:ext uri="{FF2B5EF4-FFF2-40B4-BE49-F238E27FC236}">
                <a16:creationId xmlns:a16="http://schemas.microsoft.com/office/drawing/2014/main" id="{6CB935D0-D4E8-1E48-AF13-2A314A1B4267}"/>
              </a:ext>
            </a:extLst>
          </p:cNvPr>
          <p:cNvSpPr txBox="1">
            <a:spLocks/>
          </p:cNvSpPr>
          <p:nvPr/>
        </p:nvSpPr>
        <p:spPr>
          <a:xfrm>
            <a:off x="304888" y="1120776"/>
            <a:ext cx="5421313" cy="2058718"/>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This logic allows advertisers to assign different visuals and messaging to different temperature ranges.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an outdoor retailer could choose to market lightweight gear and accessories on a hot day and cold weather gear on a cold day. Similarly, a QSR advertiser could feature hot beverages on a cold day and cold beverages on a hot day.</a:t>
            </a:r>
            <a:endParaRPr lang="en-US" sz="12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endParaRPr lang="en-US" sz="11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r>
              <a:rPr lang="en-US" sz="1100" dirty="0">
                <a:solidFill>
                  <a:srgbClr val="161616"/>
                </a:solidFill>
                <a:latin typeface="IBM Plex Sans" panose="020B0503050203000203" pitchFamily="34" charset="0"/>
                <a:cs typeface="Arial" panose="020B0604020202020204" pitchFamily="34" charset="0"/>
              </a:rPr>
              <a:t>Example Temperature Range Matrix:</a:t>
            </a:r>
          </a:p>
        </p:txBody>
      </p:sp>
      <p:grpSp>
        <p:nvGrpSpPr>
          <p:cNvPr id="11" name="Group 10">
            <a:extLst>
              <a:ext uri="{FF2B5EF4-FFF2-40B4-BE49-F238E27FC236}">
                <a16:creationId xmlns:a16="http://schemas.microsoft.com/office/drawing/2014/main" id="{706563A8-39E4-D148-FC30-4ED74392BD99}"/>
              </a:ext>
            </a:extLst>
          </p:cNvPr>
          <p:cNvGrpSpPr/>
          <p:nvPr/>
        </p:nvGrpSpPr>
        <p:grpSpPr>
          <a:xfrm>
            <a:off x="309871" y="3303139"/>
            <a:ext cx="5574869" cy="924768"/>
            <a:chOff x="309871" y="2738337"/>
            <a:chExt cx="5574869" cy="924768"/>
          </a:xfrm>
        </p:grpSpPr>
        <p:sp>
          <p:nvSpPr>
            <p:cNvPr id="12" name="Rectangle 11">
              <a:extLst>
                <a:ext uri="{FF2B5EF4-FFF2-40B4-BE49-F238E27FC236}">
                  <a16:creationId xmlns:a16="http://schemas.microsoft.com/office/drawing/2014/main" id="{1AF40EB9-84E8-5A8F-534D-F43E43D3C5CA}"/>
                </a:ext>
              </a:extLst>
            </p:cNvPr>
            <p:cNvSpPr/>
            <p:nvPr/>
          </p:nvSpPr>
          <p:spPr bwMode="auto">
            <a:xfrm>
              <a:off x="309871" y="2738337"/>
              <a:ext cx="5379634" cy="115924"/>
            </a:xfrm>
            <a:prstGeom prst="rect">
              <a:avLst/>
            </a:prstGeom>
            <a:gradFill>
              <a:gsLst>
                <a:gs pos="0">
                  <a:srgbClr val="D72F6D"/>
                </a:gs>
                <a:gs pos="100000">
                  <a:schemeClr val="accent2"/>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3" name="Oval 12">
              <a:extLst>
                <a:ext uri="{FF2B5EF4-FFF2-40B4-BE49-F238E27FC236}">
                  <a16:creationId xmlns:a16="http://schemas.microsoft.com/office/drawing/2014/main" id="{FADC27F3-A07A-1D3E-9954-5795675CDB89}"/>
                </a:ext>
              </a:extLst>
            </p:cNvPr>
            <p:cNvSpPr>
              <a:spLocks noChangeAspect="1"/>
            </p:cNvSpPr>
            <p:nvPr/>
          </p:nvSpPr>
          <p:spPr bwMode="auto">
            <a:xfrm>
              <a:off x="350175"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4" name="Oval 13">
              <a:extLst>
                <a:ext uri="{FF2B5EF4-FFF2-40B4-BE49-F238E27FC236}">
                  <a16:creationId xmlns:a16="http://schemas.microsoft.com/office/drawing/2014/main" id="{8A251E13-F9F8-8D2B-2967-7FDBCFAAA83F}"/>
                </a:ext>
              </a:extLst>
            </p:cNvPr>
            <p:cNvSpPr>
              <a:spLocks noChangeAspect="1"/>
            </p:cNvSpPr>
            <p:nvPr/>
          </p:nvSpPr>
          <p:spPr bwMode="auto">
            <a:xfrm>
              <a:off x="1588724"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8" name="Oval 17">
              <a:extLst>
                <a:ext uri="{FF2B5EF4-FFF2-40B4-BE49-F238E27FC236}">
                  <a16:creationId xmlns:a16="http://schemas.microsoft.com/office/drawing/2014/main" id="{8ADA1D5E-FAB7-0CEC-3D12-9C6DF2256356}"/>
                </a:ext>
              </a:extLst>
            </p:cNvPr>
            <p:cNvSpPr>
              <a:spLocks noChangeAspect="1"/>
            </p:cNvSpPr>
            <p:nvPr/>
          </p:nvSpPr>
          <p:spPr bwMode="auto">
            <a:xfrm>
              <a:off x="254535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9" name="Oval 18">
              <a:extLst>
                <a:ext uri="{FF2B5EF4-FFF2-40B4-BE49-F238E27FC236}">
                  <a16:creationId xmlns:a16="http://schemas.microsoft.com/office/drawing/2014/main" id="{F8896930-438E-8273-8426-8EC13684DC90}"/>
                </a:ext>
              </a:extLst>
            </p:cNvPr>
            <p:cNvSpPr>
              <a:spLocks noChangeAspect="1"/>
            </p:cNvSpPr>
            <p:nvPr/>
          </p:nvSpPr>
          <p:spPr bwMode="auto">
            <a:xfrm>
              <a:off x="3693296"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0" name="Oval 19">
              <a:extLst>
                <a:ext uri="{FF2B5EF4-FFF2-40B4-BE49-F238E27FC236}">
                  <a16:creationId xmlns:a16="http://schemas.microsoft.com/office/drawing/2014/main" id="{470DE510-E7B5-E4B7-64A5-07CFF44EAF85}"/>
                </a:ext>
              </a:extLst>
            </p:cNvPr>
            <p:cNvSpPr>
              <a:spLocks noChangeAspect="1"/>
            </p:cNvSpPr>
            <p:nvPr/>
          </p:nvSpPr>
          <p:spPr bwMode="auto">
            <a:xfrm>
              <a:off x="502293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5" name="TextBox 24">
              <a:extLst>
                <a:ext uri="{FF2B5EF4-FFF2-40B4-BE49-F238E27FC236}">
                  <a16:creationId xmlns:a16="http://schemas.microsoft.com/office/drawing/2014/main" id="{2D6FAF5A-D4CA-63E6-0B23-0A64F59DD392}"/>
                </a:ext>
              </a:extLst>
            </p:cNvPr>
            <p:cNvSpPr txBox="1"/>
            <p:nvPr/>
          </p:nvSpPr>
          <p:spPr>
            <a:xfrm>
              <a:off x="324455" y="2939830"/>
              <a:ext cx="1093408"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91° or higher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t>
              </a:r>
              <a:br>
                <a:rPr lang="en-US" sz="9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and messaging address extremely hot temperatures.</a:t>
              </a:r>
            </a:p>
          </p:txBody>
        </p:sp>
        <p:sp>
          <p:nvSpPr>
            <p:cNvPr id="33" name="TextBox 32">
              <a:extLst>
                <a:ext uri="{FF2B5EF4-FFF2-40B4-BE49-F238E27FC236}">
                  <a16:creationId xmlns:a16="http://schemas.microsoft.com/office/drawing/2014/main" id="{367ED8C0-9776-848D-BA33-8D5E9B454B97}"/>
                </a:ext>
              </a:extLst>
            </p:cNvPr>
            <p:cNvSpPr txBox="1"/>
            <p:nvPr/>
          </p:nvSpPr>
          <p:spPr>
            <a:xfrm>
              <a:off x="1614521" y="2939830"/>
              <a:ext cx="832926"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51°– 90°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General message for moderate temperatures. </a:t>
              </a:r>
            </a:p>
          </p:txBody>
        </p:sp>
        <p:sp>
          <p:nvSpPr>
            <p:cNvPr id="34" name="TextBox 33">
              <a:extLst>
                <a:ext uri="{FF2B5EF4-FFF2-40B4-BE49-F238E27FC236}">
                  <a16:creationId xmlns:a16="http://schemas.microsoft.com/office/drawing/2014/main" id="{71A38EC3-97EC-6D40-CD89-8EE7F427CE95}"/>
                </a:ext>
              </a:extLst>
            </p:cNvPr>
            <p:cNvSpPr txBox="1"/>
            <p:nvPr/>
          </p:nvSpPr>
          <p:spPr>
            <a:xfrm>
              <a:off x="2585305" y="2939830"/>
              <a:ext cx="1064380"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31°– 50°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cool temperatures.</a:t>
              </a:r>
            </a:p>
          </p:txBody>
        </p:sp>
        <p:sp>
          <p:nvSpPr>
            <p:cNvPr id="35" name="TextBox 34">
              <a:extLst>
                <a:ext uri="{FF2B5EF4-FFF2-40B4-BE49-F238E27FC236}">
                  <a16:creationId xmlns:a16="http://schemas.microsoft.com/office/drawing/2014/main" id="{2F0907D2-6984-1114-BB20-A3192269784B}"/>
                </a:ext>
              </a:extLst>
            </p:cNvPr>
            <p:cNvSpPr txBox="1"/>
            <p:nvPr/>
          </p:nvSpPr>
          <p:spPr>
            <a:xfrm>
              <a:off x="3682769" y="2939830"/>
              <a:ext cx="1203243"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30° or lower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extremely cold temperatures.</a:t>
              </a:r>
            </a:p>
          </p:txBody>
        </p:sp>
        <p:sp>
          <p:nvSpPr>
            <p:cNvPr id="36" name="TextBox 35">
              <a:extLst>
                <a:ext uri="{FF2B5EF4-FFF2-40B4-BE49-F238E27FC236}">
                  <a16:creationId xmlns:a16="http://schemas.microsoft.com/office/drawing/2014/main" id="{CC3C4376-CC5A-14E1-A0D5-49BF04DE7C75}"/>
                </a:ext>
              </a:extLst>
            </p:cNvPr>
            <p:cNvSpPr txBox="1"/>
            <p:nvPr/>
          </p:nvSpPr>
          <p:spPr>
            <a:xfrm>
              <a:off x="5007733" y="2939830"/>
              <a:ext cx="877007"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Default</a:t>
              </a:r>
              <a:br>
                <a:rPr lang="en-US" sz="11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Displays if targeted conditions are unavailable</a:t>
              </a:r>
            </a:p>
          </p:txBody>
        </p:sp>
      </p:grpSp>
      <p:pic>
        <p:nvPicPr>
          <p:cNvPr id="40" name="Picture 39">
            <a:extLst>
              <a:ext uri="{FF2B5EF4-FFF2-40B4-BE49-F238E27FC236}">
                <a16:creationId xmlns:a16="http://schemas.microsoft.com/office/drawing/2014/main" id="{9DB1A075-B2E9-51F0-925D-F959E50059A6}"/>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2014246826"/>
      </p:ext>
    </p:extLst>
  </p:cSld>
  <p:clrMapOvr>
    <a:masterClrMapping/>
  </p:clrMapOvr>
</p:sld>
</file>

<file path=ppt/theme/theme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2.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111267</TotalTime>
  <Words>4139</Words>
  <Application>Microsoft Macintosh PowerPoint</Application>
  <PresentationFormat>Widescreen</PresentationFormat>
  <Paragraphs>387</Paragraphs>
  <Slides>30</Slides>
  <Notes>11</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IBM Plex Sans</vt:lpstr>
      <vt:lpstr>Wingdings</vt:lpstr>
      <vt:lpstr>HelvNeue Light for IBM</vt:lpstr>
      <vt:lpstr>Arial Black</vt:lpstr>
      <vt:lpstr>Arial</vt:lpstr>
      <vt:lpstr>Helvetica</vt:lpstr>
      <vt:lpstr>.AppleSystemUIFont</vt:lpstr>
      <vt:lpstr>IBM BxD 2018 black background</vt:lpstr>
      <vt:lpstr>1_IBM BxD 2018 black background</vt:lpstr>
      <vt:lpstr>PowerPoint Presentation</vt:lpstr>
      <vt:lpstr>Overview</vt:lpstr>
      <vt:lpstr>Weather</vt:lpstr>
      <vt:lpstr>PowerPoint Presentation</vt:lpstr>
      <vt:lpstr>PowerPoint Presentation</vt:lpstr>
      <vt:lpstr>PowerPoint Presentation</vt:lpstr>
      <vt:lpstr>PowerPoint Presentation</vt:lpstr>
      <vt:lpstr>Additional Adaptor Functionalities </vt:lpstr>
      <vt:lpstr>PowerPoint Presentation</vt:lpstr>
      <vt:lpstr>PowerPoint Presentation</vt:lpstr>
      <vt:lpstr>PowerPoint Presentation</vt:lpstr>
      <vt:lpstr>PowerPoint Presentation</vt:lpstr>
      <vt:lpstr>Additional Features </vt:lpstr>
      <vt:lpstr>Animation</vt:lpstr>
      <vt:lpstr>PowerPoint Presentation</vt:lpstr>
      <vt:lpstr>PowerPoint Presentation</vt:lpstr>
      <vt:lpstr>PowerPoint Presentation</vt:lpstr>
      <vt:lpstr>Video Intro</vt:lpstr>
      <vt:lpstr>PowerPoint Presentation</vt:lpstr>
      <vt:lpstr>PowerPoint Presentation</vt:lpstr>
      <vt:lpstr>Click2Cart®</vt:lpstr>
      <vt:lpstr>PowerPoint Presentation</vt:lpstr>
      <vt:lpstr>Production Assets</vt:lpstr>
      <vt:lpstr>PowerPoint Presentation</vt:lpstr>
      <vt:lpstr>PowerPoint Presentation</vt:lpstr>
      <vt:lpstr>PowerPoint Presentation</vt:lpstr>
      <vt:lpstr>ISI Templates (Pharma)</vt:lpstr>
      <vt:lpstr>Ad Area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749</cp:revision>
  <dcterms:created xsi:type="dcterms:W3CDTF">2019-08-29T17:38:12Z</dcterms:created>
  <dcterms:modified xsi:type="dcterms:W3CDTF">2024-07-20T22:25:03Z</dcterms:modified>
</cp:coreProperties>
</file>